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8"/>
  </p:notesMasterIdLst>
  <p:handoutMasterIdLst>
    <p:handoutMasterId r:id="rId69"/>
  </p:handoutMasterIdLst>
  <p:sldIdLst>
    <p:sldId id="256" r:id="rId3"/>
    <p:sldId id="796" r:id="rId4"/>
    <p:sldId id="636" r:id="rId5"/>
    <p:sldId id="741" r:id="rId6"/>
    <p:sldId id="727" r:id="rId7"/>
    <p:sldId id="728" r:id="rId8"/>
    <p:sldId id="729" r:id="rId9"/>
    <p:sldId id="742" r:id="rId10"/>
    <p:sldId id="731" r:id="rId11"/>
    <p:sldId id="733" r:id="rId12"/>
    <p:sldId id="734" r:id="rId13"/>
    <p:sldId id="740" r:id="rId14"/>
    <p:sldId id="755" r:id="rId15"/>
    <p:sldId id="795" r:id="rId16"/>
    <p:sldId id="743" r:id="rId17"/>
    <p:sldId id="744" r:id="rId18"/>
    <p:sldId id="661" r:id="rId19"/>
    <p:sldId id="695" r:id="rId20"/>
    <p:sldId id="696" r:id="rId21"/>
    <p:sldId id="746" r:id="rId22"/>
    <p:sldId id="697" r:id="rId23"/>
    <p:sldId id="698" r:id="rId24"/>
    <p:sldId id="699" r:id="rId25"/>
    <p:sldId id="700" r:id="rId26"/>
    <p:sldId id="745" r:id="rId27"/>
    <p:sldId id="701" r:id="rId28"/>
    <p:sldId id="702" r:id="rId29"/>
    <p:sldId id="703" r:id="rId30"/>
    <p:sldId id="748" r:id="rId31"/>
    <p:sldId id="704" r:id="rId32"/>
    <p:sldId id="747" r:id="rId33"/>
    <p:sldId id="705" r:id="rId34"/>
    <p:sldId id="706" r:id="rId35"/>
    <p:sldId id="707" r:id="rId36"/>
    <p:sldId id="708" r:id="rId37"/>
    <p:sldId id="709" r:id="rId38"/>
    <p:sldId id="710" r:id="rId39"/>
    <p:sldId id="711" r:id="rId40"/>
    <p:sldId id="712" r:id="rId41"/>
    <p:sldId id="749" r:id="rId42"/>
    <p:sldId id="750" r:id="rId43"/>
    <p:sldId id="713" r:id="rId44"/>
    <p:sldId id="714" r:id="rId45"/>
    <p:sldId id="715" r:id="rId46"/>
    <p:sldId id="716" r:id="rId47"/>
    <p:sldId id="717" r:id="rId48"/>
    <p:sldId id="718" r:id="rId49"/>
    <p:sldId id="751" r:id="rId50"/>
    <p:sldId id="752" r:id="rId51"/>
    <p:sldId id="719" r:id="rId52"/>
    <p:sldId id="720" r:id="rId53"/>
    <p:sldId id="721" r:id="rId54"/>
    <p:sldId id="753" r:id="rId55"/>
    <p:sldId id="722" r:id="rId56"/>
    <p:sldId id="723" r:id="rId57"/>
    <p:sldId id="724" r:id="rId58"/>
    <p:sldId id="725" r:id="rId59"/>
    <p:sldId id="726" r:id="rId60"/>
    <p:sldId id="754" r:id="rId61"/>
    <p:sldId id="736" r:id="rId62"/>
    <p:sldId id="737" r:id="rId63"/>
    <p:sldId id="738" r:id="rId64"/>
    <p:sldId id="739" r:id="rId65"/>
    <p:sldId id="297" r:id="rId66"/>
    <p:sldId id="437"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129" autoAdjust="0"/>
    <p:restoredTop sz="93849" autoAdjust="0"/>
  </p:normalViewPr>
  <p:slideViewPr>
    <p:cSldViewPr>
      <p:cViewPr varScale="1">
        <p:scale>
          <a:sx n="67" d="100"/>
          <a:sy n="67" d="100"/>
        </p:scale>
        <p:origin x="8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661531-478B-77AC-D610-0DC227ED3593}"/>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C6AE4BD4-B29B-0C5A-7D92-29EFE4301018}"/>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3DD274E-854E-4244-ACDB-125FEB597BB8}" type="datetimeFigureOut">
              <a:rPr lang="en-US" altLang="en-US"/>
              <a:pPr>
                <a:defRPr/>
              </a:pPr>
              <a:t>4/13/2024</a:t>
            </a:fld>
            <a:endParaRPr lang="en-US" altLang="en-US"/>
          </a:p>
        </p:txBody>
      </p:sp>
      <p:sp>
        <p:nvSpPr>
          <p:cNvPr id="4" name="Footer Placeholder 3">
            <a:extLst>
              <a:ext uri="{FF2B5EF4-FFF2-40B4-BE49-F238E27FC236}">
                <a16:creationId xmlns:a16="http://schemas.microsoft.com/office/drawing/2014/main" id="{9818B1F2-1ADF-7502-E760-18EB0DCA73AA}"/>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a:extLst>
              <a:ext uri="{FF2B5EF4-FFF2-40B4-BE49-F238E27FC236}">
                <a16:creationId xmlns:a16="http://schemas.microsoft.com/office/drawing/2014/main" id="{27EB19E2-DB31-CE8B-8CB2-CD06CD1C4FB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FD26CF-4C2F-9E4E-B760-BC7AF52F436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2676F9-C276-7C98-6346-F5F1D62A1F97}"/>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F82D8875-0A5C-ACFD-EB32-6C6020C7A3F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519925A-486D-5B48-B91B-2896E13EB552}" type="datetimeFigureOut">
              <a:rPr lang="en-US" altLang="en-US"/>
              <a:pPr>
                <a:defRPr/>
              </a:pPr>
              <a:t>4/13/2024</a:t>
            </a:fld>
            <a:endParaRPr lang="en-US" altLang="en-US"/>
          </a:p>
        </p:txBody>
      </p:sp>
      <p:sp>
        <p:nvSpPr>
          <p:cNvPr id="4" name="Slide Image Placeholder 3">
            <a:extLst>
              <a:ext uri="{FF2B5EF4-FFF2-40B4-BE49-F238E27FC236}">
                <a16:creationId xmlns:a16="http://schemas.microsoft.com/office/drawing/2014/main" id="{EA82BAD1-82DC-FD95-2420-7972E32B9BB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51D8404-6246-814D-EA9C-3249AE33D1F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689D155-4EB3-07AE-503F-F74C3502E3D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7" name="Slide Number Placeholder 6">
            <a:extLst>
              <a:ext uri="{FF2B5EF4-FFF2-40B4-BE49-F238E27FC236}">
                <a16:creationId xmlns:a16="http://schemas.microsoft.com/office/drawing/2014/main" id="{008CFC8A-B288-BB86-C19B-B0F77EC3F0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FEAED2D-5638-B34B-AA64-8BCD8B976F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E7665EBE-CE87-32C1-11A1-38744C5453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BEC0BC-EC73-774A-A993-AB1E350ADB75}"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20482" name="Rectangle 2">
            <a:extLst>
              <a:ext uri="{FF2B5EF4-FFF2-40B4-BE49-F238E27FC236}">
                <a16:creationId xmlns:a16="http://schemas.microsoft.com/office/drawing/2014/main" id="{05F23A5C-EB32-CDDF-5723-8663FAE350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2AAC2757-8BCE-6814-1C91-2D3998BA44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ADBE3051-F9B1-E0D3-2B97-8B6C4925F5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B769A-2EC4-494C-9CBC-2D778CACFB75}"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71D0DA5D-1DDF-4EAA-4F0F-AD40AF294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D5FDA0E4-AE08-62BE-97EF-27C23E3366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WV (Worldviews)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D8319EAB-9C3C-17BA-5941-9DEC613FC6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EA3A26-EE4E-F74D-A0A8-83C1C741B83F}"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C93DF88-ACBA-9380-053D-143D1E1B4C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7A62F2E8-35E4-E64C-1C0D-72B3DAAEF6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9757BF6D-8949-C070-94F2-27B2AABC5C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F085AB-82EC-2A43-858F-1E4EC16E8FA6}"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
        <p:nvSpPr>
          <p:cNvPr id="24578" name="Rectangle 2">
            <a:extLst>
              <a:ext uri="{FF2B5EF4-FFF2-40B4-BE49-F238E27FC236}">
                <a16:creationId xmlns:a16="http://schemas.microsoft.com/office/drawing/2014/main" id="{1B6CD23E-E039-A5EF-9948-430C946302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35A04A0B-AA0C-A837-DD0D-C761318F9B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FBF7C13D-96F1-F26C-78CC-7D65B82D06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C22EFD-D850-1340-BC0F-F5A63AA1E587}"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56D3E564-9F1D-644B-8ACC-7BB4D73561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C3CA05A1-1D40-AA32-D0D2-AF736028C7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BBDFABC7-CD24-B7F7-A56E-E0BD35B3A2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8CDA5E-05BB-344B-B56F-BF107DA02EC4}"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A0A51165-574F-770B-B630-55A9F14ED4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40AC7C10-BFFF-28B3-09E6-17944E3A5E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97693F14-696C-915E-FA7D-2BB7B2B0AB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528C37-BD58-5C4B-8B8C-B842DC3962CE}"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30722" name="Rectangle 2">
            <a:extLst>
              <a:ext uri="{FF2B5EF4-FFF2-40B4-BE49-F238E27FC236}">
                <a16:creationId xmlns:a16="http://schemas.microsoft.com/office/drawing/2014/main" id="{AD28B580-519E-77C1-B868-D715FFCCB4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F8252B31-BC0E-FC09-7DD1-A53FEFF851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B7CB57FA-48BF-2C1D-A5C0-58EFC07242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FC226A-4F81-2E4D-9648-3FB45410DA64}"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
        <p:nvSpPr>
          <p:cNvPr id="32770" name="Rectangle 2">
            <a:extLst>
              <a:ext uri="{FF2B5EF4-FFF2-40B4-BE49-F238E27FC236}">
                <a16:creationId xmlns:a16="http://schemas.microsoft.com/office/drawing/2014/main" id="{A03AF7C7-2515-08FF-9F1B-AE901463A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3BE7A4F9-AB45-6D62-7C4A-9ED3AE62E8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1982F51-3D8E-8AC5-16DF-E5A41339EB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1694C4-1303-CA4D-AF2A-36BCF606C40B}"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34818" name="Rectangle 2">
            <a:extLst>
              <a:ext uri="{FF2B5EF4-FFF2-40B4-BE49-F238E27FC236}">
                <a16:creationId xmlns:a16="http://schemas.microsoft.com/office/drawing/2014/main" id="{FBFCEAE1-2223-76E2-395D-267EAD72A9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7BB7E096-2C49-3FD4-C6CE-8AE6F99A40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FBAEAF0-89A7-C2C5-C158-2C5BFEB439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FC1BA8-F4E3-3E45-B5BF-4863952D00F5}" type="slidenum">
              <a:rPr lang="en-US" altLang="en-US" smtClean="0">
                <a:solidFill>
                  <a:srgbClr val="000000"/>
                </a:solidFill>
                <a:latin typeface="Arial" panose="020B0604020202020204" pitchFamily="34" charset="0"/>
              </a:rPr>
              <a:pPr>
                <a:spcBef>
                  <a:spcPct val="0"/>
                </a:spcBef>
              </a:pPr>
              <a:t>12</a:t>
            </a:fld>
            <a:endParaRPr lang="en-US" altLang="en-US">
              <a:solidFill>
                <a:srgbClr val="000000"/>
              </a:solidFill>
              <a:latin typeface="Arial" panose="020B0604020202020204" pitchFamily="34" charset="0"/>
            </a:endParaRPr>
          </a:p>
        </p:txBody>
      </p:sp>
      <p:sp>
        <p:nvSpPr>
          <p:cNvPr id="36866" name="Rectangle 2">
            <a:extLst>
              <a:ext uri="{FF2B5EF4-FFF2-40B4-BE49-F238E27FC236}">
                <a16:creationId xmlns:a16="http://schemas.microsoft.com/office/drawing/2014/main" id="{C5253753-5212-9A75-1DDB-0C61F9C3FC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2B5F5DA2-C682-4DC8-CD95-127AF3DC8B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14D8000-EB32-7B7C-12C8-E7D374F475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57C7E5-79F7-754C-C977-E082C8F2C1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A6F9C8-E5D6-253C-724B-191781D4502C}"/>
              </a:ext>
            </a:extLst>
          </p:cNvPr>
          <p:cNvSpPr>
            <a:spLocks noGrp="1" noChangeArrowheads="1"/>
          </p:cNvSpPr>
          <p:nvPr>
            <p:ph type="sldNum" sz="quarter" idx="12"/>
          </p:nvPr>
        </p:nvSpPr>
        <p:spPr>
          <a:ln/>
        </p:spPr>
        <p:txBody>
          <a:bodyPr/>
          <a:lstStyle>
            <a:lvl1pPr>
              <a:defRPr/>
            </a:lvl1pPr>
          </a:lstStyle>
          <a:p>
            <a:pPr>
              <a:defRPr/>
            </a:pPr>
            <a:fld id="{0ED4CB4F-7970-E347-845A-B95BECFC780E}" type="slidenum">
              <a:rPr lang="en-US" altLang="en-US"/>
              <a:pPr>
                <a:defRPr/>
              </a:pPr>
              <a:t>‹#›</a:t>
            </a:fld>
            <a:endParaRPr lang="en-US" altLang="en-US"/>
          </a:p>
        </p:txBody>
      </p:sp>
    </p:spTree>
    <p:extLst>
      <p:ext uri="{BB962C8B-B14F-4D97-AF65-F5344CB8AC3E}">
        <p14:creationId xmlns:p14="http://schemas.microsoft.com/office/powerpoint/2010/main" val="11249948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44349A-09C7-9A4A-2EC8-F5930843CD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4EEE8BF-6972-BA71-D961-AEC1DB0D0B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832EAD-692D-7E1B-F0AA-7C3FC070D25D}"/>
              </a:ext>
            </a:extLst>
          </p:cNvPr>
          <p:cNvSpPr>
            <a:spLocks noGrp="1" noChangeArrowheads="1"/>
          </p:cNvSpPr>
          <p:nvPr>
            <p:ph type="sldNum" sz="quarter" idx="12"/>
          </p:nvPr>
        </p:nvSpPr>
        <p:spPr>
          <a:ln/>
        </p:spPr>
        <p:txBody>
          <a:bodyPr/>
          <a:lstStyle>
            <a:lvl1pPr>
              <a:defRPr/>
            </a:lvl1pPr>
          </a:lstStyle>
          <a:p>
            <a:pPr>
              <a:defRPr/>
            </a:pPr>
            <a:fld id="{DAED2BDB-BAE5-AF41-8EA7-75D895E5411E}" type="slidenum">
              <a:rPr lang="en-US" altLang="en-US"/>
              <a:pPr>
                <a:defRPr/>
              </a:pPr>
              <a:t>‹#›</a:t>
            </a:fld>
            <a:endParaRPr lang="en-US" altLang="en-US"/>
          </a:p>
        </p:txBody>
      </p:sp>
    </p:spTree>
    <p:extLst>
      <p:ext uri="{BB962C8B-B14F-4D97-AF65-F5344CB8AC3E}">
        <p14:creationId xmlns:p14="http://schemas.microsoft.com/office/powerpoint/2010/main" val="14054385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CE10E2-D509-042A-7570-E3A74EE8C2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5B74588-F7CD-E75E-B74A-7B7D18EA2C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2F33DA-18DF-76E3-166D-260E68E35261}"/>
              </a:ext>
            </a:extLst>
          </p:cNvPr>
          <p:cNvSpPr>
            <a:spLocks noGrp="1" noChangeArrowheads="1"/>
          </p:cNvSpPr>
          <p:nvPr>
            <p:ph type="sldNum" sz="quarter" idx="12"/>
          </p:nvPr>
        </p:nvSpPr>
        <p:spPr>
          <a:ln/>
        </p:spPr>
        <p:txBody>
          <a:bodyPr/>
          <a:lstStyle>
            <a:lvl1pPr>
              <a:defRPr/>
            </a:lvl1pPr>
          </a:lstStyle>
          <a:p>
            <a:pPr>
              <a:defRPr/>
            </a:pPr>
            <a:fld id="{7F4D42E7-3D4F-D74A-BE70-0CE224E3AC51}" type="slidenum">
              <a:rPr lang="en-US" altLang="en-US"/>
              <a:pPr>
                <a:defRPr/>
              </a:pPr>
              <a:t>‹#›</a:t>
            </a:fld>
            <a:endParaRPr lang="en-US" altLang="en-US"/>
          </a:p>
        </p:txBody>
      </p:sp>
    </p:spTree>
    <p:extLst>
      <p:ext uri="{BB962C8B-B14F-4D97-AF65-F5344CB8AC3E}">
        <p14:creationId xmlns:p14="http://schemas.microsoft.com/office/powerpoint/2010/main" val="326637017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BAD456D8-7ABB-441F-76E7-90B14F9D66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CEE941-3D96-292C-E495-58636B2C30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7936210-D081-80BB-9655-ED9AAFB89C71}"/>
              </a:ext>
            </a:extLst>
          </p:cNvPr>
          <p:cNvSpPr>
            <a:spLocks noGrp="1" noChangeArrowheads="1"/>
          </p:cNvSpPr>
          <p:nvPr>
            <p:ph type="sldNum" sz="quarter" idx="12"/>
          </p:nvPr>
        </p:nvSpPr>
        <p:spPr>
          <a:ln/>
        </p:spPr>
        <p:txBody>
          <a:bodyPr/>
          <a:lstStyle>
            <a:lvl1pPr>
              <a:defRPr/>
            </a:lvl1pPr>
          </a:lstStyle>
          <a:p>
            <a:pPr>
              <a:defRPr/>
            </a:pPr>
            <a:fld id="{70010622-34BE-4D4D-BDB8-0D473C8BA3F0}" type="slidenum">
              <a:rPr lang="en-US" altLang="en-US"/>
              <a:pPr>
                <a:defRPr/>
              </a:pPr>
              <a:t>‹#›</a:t>
            </a:fld>
            <a:endParaRPr lang="en-US" altLang="en-US"/>
          </a:p>
        </p:txBody>
      </p:sp>
    </p:spTree>
    <p:extLst>
      <p:ext uri="{BB962C8B-B14F-4D97-AF65-F5344CB8AC3E}">
        <p14:creationId xmlns:p14="http://schemas.microsoft.com/office/powerpoint/2010/main" val="2370683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536660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0053194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856961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544076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851157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9625709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7098722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9273B3-7952-9E46-7599-103D222ECA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8093B95-614E-3AD7-31AB-567FF3A651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B8DF230-0E15-B057-7770-3B608BF22AC6}"/>
              </a:ext>
            </a:extLst>
          </p:cNvPr>
          <p:cNvSpPr>
            <a:spLocks noGrp="1" noChangeArrowheads="1"/>
          </p:cNvSpPr>
          <p:nvPr>
            <p:ph type="sldNum" sz="quarter" idx="12"/>
          </p:nvPr>
        </p:nvSpPr>
        <p:spPr>
          <a:ln/>
        </p:spPr>
        <p:txBody>
          <a:bodyPr/>
          <a:lstStyle>
            <a:lvl1pPr>
              <a:defRPr/>
            </a:lvl1pPr>
          </a:lstStyle>
          <a:p>
            <a:pPr>
              <a:defRPr/>
            </a:pPr>
            <a:fld id="{48B3B781-FFE0-184B-9A03-C596CD3AE6EE}" type="slidenum">
              <a:rPr lang="en-US" altLang="en-US"/>
              <a:pPr>
                <a:defRPr/>
              </a:pPr>
              <a:t>‹#›</a:t>
            </a:fld>
            <a:endParaRPr lang="en-US" altLang="en-US"/>
          </a:p>
        </p:txBody>
      </p:sp>
    </p:spTree>
    <p:extLst>
      <p:ext uri="{BB962C8B-B14F-4D97-AF65-F5344CB8AC3E}">
        <p14:creationId xmlns:p14="http://schemas.microsoft.com/office/powerpoint/2010/main" val="286366656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956704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6851851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4440713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949926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F6D1B2-22CF-69A0-F512-04816D941C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2C9E333-40A2-1C68-777E-1AD9FC9B4A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F1A7FC1-FEA0-5553-A1A3-2F59A69CB0B3}"/>
              </a:ext>
            </a:extLst>
          </p:cNvPr>
          <p:cNvSpPr>
            <a:spLocks noGrp="1" noChangeArrowheads="1"/>
          </p:cNvSpPr>
          <p:nvPr>
            <p:ph type="sldNum" sz="quarter" idx="12"/>
          </p:nvPr>
        </p:nvSpPr>
        <p:spPr>
          <a:ln/>
        </p:spPr>
        <p:txBody>
          <a:bodyPr/>
          <a:lstStyle>
            <a:lvl1pPr>
              <a:defRPr/>
            </a:lvl1pPr>
          </a:lstStyle>
          <a:p>
            <a:pPr>
              <a:defRPr/>
            </a:pPr>
            <a:fld id="{EE12014F-6709-044D-9B0D-74B19C41B517}" type="slidenum">
              <a:rPr lang="en-US" altLang="en-US"/>
              <a:pPr>
                <a:defRPr/>
              </a:pPr>
              <a:t>‹#›</a:t>
            </a:fld>
            <a:endParaRPr lang="en-US" altLang="en-US"/>
          </a:p>
        </p:txBody>
      </p:sp>
    </p:spTree>
    <p:extLst>
      <p:ext uri="{BB962C8B-B14F-4D97-AF65-F5344CB8AC3E}">
        <p14:creationId xmlns:p14="http://schemas.microsoft.com/office/powerpoint/2010/main" val="11810628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91E4FC-6018-8DEE-342C-18CF914F56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E9168FB-4F59-9BDE-E5A7-CBE52E2D88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CBC956-EBAC-1E21-A8AE-1F557A25B16D}"/>
              </a:ext>
            </a:extLst>
          </p:cNvPr>
          <p:cNvSpPr>
            <a:spLocks noGrp="1" noChangeArrowheads="1"/>
          </p:cNvSpPr>
          <p:nvPr>
            <p:ph type="sldNum" sz="quarter" idx="12"/>
          </p:nvPr>
        </p:nvSpPr>
        <p:spPr>
          <a:ln/>
        </p:spPr>
        <p:txBody>
          <a:bodyPr/>
          <a:lstStyle>
            <a:lvl1pPr>
              <a:defRPr/>
            </a:lvl1pPr>
          </a:lstStyle>
          <a:p>
            <a:pPr>
              <a:defRPr/>
            </a:pPr>
            <a:fld id="{482F82B8-B171-4541-AF75-9995831A24E9}" type="slidenum">
              <a:rPr lang="en-US" altLang="en-US"/>
              <a:pPr>
                <a:defRPr/>
              </a:pPr>
              <a:t>‹#›</a:t>
            </a:fld>
            <a:endParaRPr lang="en-US" altLang="en-US"/>
          </a:p>
        </p:txBody>
      </p:sp>
    </p:spTree>
    <p:extLst>
      <p:ext uri="{BB962C8B-B14F-4D97-AF65-F5344CB8AC3E}">
        <p14:creationId xmlns:p14="http://schemas.microsoft.com/office/powerpoint/2010/main" val="176877109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C16CE6-C465-6A72-A07D-40D860C1E7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EC9492B-1354-F96E-5047-7304AA2E7B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25031C3-842B-2589-8357-29B62258CD80}"/>
              </a:ext>
            </a:extLst>
          </p:cNvPr>
          <p:cNvSpPr>
            <a:spLocks noGrp="1" noChangeArrowheads="1"/>
          </p:cNvSpPr>
          <p:nvPr>
            <p:ph type="sldNum" sz="quarter" idx="12"/>
          </p:nvPr>
        </p:nvSpPr>
        <p:spPr>
          <a:ln/>
        </p:spPr>
        <p:txBody>
          <a:bodyPr/>
          <a:lstStyle>
            <a:lvl1pPr>
              <a:defRPr/>
            </a:lvl1pPr>
          </a:lstStyle>
          <a:p>
            <a:pPr>
              <a:defRPr/>
            </a:pPr>
            <a:fld id="{6280B6D2-A30B-CB49-A901-20AAF00AFD54}" type="slidenum">
              <a:rPr lang="en-US" altLang="en-US"/>
              <a:pPr>
                <a:defRPr/>
              </a:pPr>
              <a:t>‹#›</a:t>
            </a:fld>
            <a:endParaRPr lang="en-US" altLang="en-US"/>
          </a:p>
        </p:txBody>
      </p:sp>
    </p:spTree>
    <p:extLst>
      <p:ext uri="{BB962C8B-B14F-4D97-AF65-F5344CB8AC3E}">
        <p14:creationId xmlns:p14="http://schemas.microsoft.com/office/powerpoint/2010/main" val="25757943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410A40-F142-413F-3048-A5BF73DF5A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4EBC55B-BE8A-9D91-784A-BA88567729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FD869EA-3D75-DF23-4ABE-258AF9C17618}"/>
              </a:ext>
            </a:extLst>
          </p:cNvPr>
          <p:cNvSpPr>
            <a:spLocks noGrp="1" noChangeArrowheads="1"/>
          </p:cNvSpPr>
          <p:nvPr>
            <p:ph type="sldNum" sz="quarter" idx="12"/>
          </p:nvPr>
        </p:nvSpPr>
        <p:spPr>
          <a:ln/>
        </p:spPr>
        <p:txBody>
          <a:bodyPr/>
          <a:lstStyle>
            <a:lvl1pPr>
              <a:defRPr/>
            </a:lvl1pPr>
          </a:lstStyle>
          <a:p>
            <a:pPr>
              <a:defRPr/>
            </a:pPr>
            <a:fld id="{EC7E7181-97C6-7F4C-AD29-85A7AD86D11C}" type="slidenum">
              <a:rPr lang="en-US" altLang="en-US"/>
              <a:pPr>
                <a:defRPr/>
              </a:pPr>
              <a:t>‹#›</a:t>
            </a:fld>
            <a:endParaRPr lang="en-US" altLang="en-US"/>
          </a:p>
        </p:txBody>
      </p:sp>
    </p:spTree>
    <p:extLst>
      <p:ext uri="{BB962C8B-B14F-4D97-AF65-F5344CB8AC3E}">
        <p14:creationId xmlns:p14="http://schemas.microsoft.com/office/powerpoint/2010/main" val="162540694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6B9E15-C1D1-10AF-83D9-2255AFC4D8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E1A7DD3-ADBC-6467-FCC9-26AC22EF84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03E4FA5-9DEA-9271-C34A-0F841A8A3DF8}"/>
              </a:ext>
            </a:extLst>
          </p:cNvPr>
          <p:cNvSpPr>
            <a:spLocks noGrp="1" noChangeArrowheads="1"/>
          </p:cNvSpPr>
          <p:nvPr>
            <p:ph type="sldNum" sz="quarter" idx="12"/>
          </p:nvPr>
        </p:nvSpPr>
        <p:spPr>
          <a:ln/>
        </p:spPr>
        <p:txBody>
          <a:bodyPr/>
          <a:lstStyle>
            <a:lvl1pPr>
              <a:defRPr/>
            </a:lvl1pPr>
          </a:lstStyle>
          <a:p>
            <a:pPr>
              <a:defRPr/>
            </a:pPr>
            <a:fld id="{C22D3B68-C0C7-F24E-95F6-3E27335A92B2}" type="slidenum">
              <a:rPr lang="en-US" altLang="en-US"/>
              <a:pPr>
                <a:defRPr/>
              </a:pPr>
              <a:t>‹#›</a:t>
            </a:fld>
            <a:endParaRPr lang="en-US" altLang="en-US"/>
          </a:p>
        </p:txBody>
      </p:sp>
    </p:spTree>
    <p:extLst>
      <p:ext uri="{BB962C8B-B14F-4D97-AF65-F5344CB8AC3E}">
        <p14:creationId xmlns:p14="http://schemas.microsoft.com/office/powerpoint/2010/main" val="420549339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AFDE2A-8C27-50D2-41E2-3DB040241A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7DDAF2-D5FC-C407-1099-D7AA1E3B0A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5F3C945-986D-9E5C-4F0C-EBCDA3E7F51F}"/>
              </a:ext>
            </a:extLst>
          </p:cNvPr>
          <p:cNvSpPr>
            <a:spLocks noGrp="1" noChangeArrowheads="1"/>
          </p:cNvSpPr>
          <p:nvPr>
            <p:ph type="sldNum" sz="quarter" idx="12"/>
          </p:nvPr>
        </p:nvSpPr>
        <p:spPr>
          <a:ln/>
        </p:spPr>
        <p:txBody>
          <a:bodyPr/>
          <a:lstStyle>
            <a:lvl1pPr>
              <a:defRPr/>
            </a:lvl1pPr>
          </a:lstStyle>
          <a:p>
            <a:pPr>
              <a:defRPr/>
            </a:pPr>
            <a:fld id="{D1A97ADA-6D92-9D45-9D2C-44A231BE1AB8}" type="slidenum">
              <a:rPr lang="en-US" altLang="en-US"/>
              <a:pPr>
                <a:defRPr/>
              </a:pPr>
              <a:t>‹#›</a:t>
            </a:fld>
            <a:endParaRPr lang="en-US" altLang="en-US"/>
          </a:p>
        </p:txBody>
      </p:sp>
    </p:spTree>
    <p:extLst>
      <p:ext uri="{BB962C8B-B14F-4D97-AF65-F5344CB8AC3E}">
        <p14:creationId xmlns:p14="http://schemas.microsoft.com/office/powerpoint/2010/main" val="21009096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C5764-4FEE-0D6F-F98A-A6EC1E9FF8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9355B26-38E0-3619-5AE4-D99933C2FE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86F435F-5D6D-BC8D-CFA6-F5DADEB7891F}"/>
              </a:ext>
            </a:extLst>
          </p:cNvPr>
          <p:cNvSpPr>
            <a:spLocks noGrp="1" noChangeArrowheads="1"/>
          </p:cNvSpPr>
          <p:nvPr>
            <p:ph type="sldNum" sz="quarter" idx="12"/>
          </p:nvPr>
        </p:nvSpPr>
        <p:spPr>
          <a:ln/>
        </p:spPr>
        <p:txBody>
          <a:bodyPr/>
          <a:lstStyle>
            <a:lvl1pPr>
              <a:defRPr/>
            </a:lvl1pPr>
          </a:lstStyle>
          <a:p>
            <a:pPr>
              <a:defRPr/>
            </a:pPr>
            <a:fld id="{E40612DF-AA49-1448-8D4A-EE0022F07B6C}" type="slidenum">
              <a:rPr lang="en-US" altLang="en-US"/>
              <a:pPr>
                <a:defRPr/>
              </a:pPr>
              <a:t>‹#›</a:t>
            </a:fld>
            <a:endParaRPr lang="en-US" altLang="en-US"/>
          </a:p>
        </p:txBody>
      </p:sp>
    </p:spTree>
    <p:extLst>
      <p:ext uri="{BB962C8B-B14F-4D97-AF65-F5344CB8AC3E}">
        <p14:creationId xmlns:p14="http://schemas.microsoft.com/office/powerpoint/2010/main" val="58322910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FF"/>
            </a:gs>
            <a:gs pos="100000">
              <a:srgbClr val="2F4776"/>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EF5D8B-A913-D08E-D4F1-018B9D73EDD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4173795-B59B-C89E-0EC0-41E4B0EEA0B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192E2F-ADF1-A861-B718-C2A69E62402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12D9F26F-BD9E-166D-9E91-700C9CF7317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9CD57BCB-F78E-D97B-F94F-65121B32F8F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EF50E9F-906C-2549-B193-0174C3DEDF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059976476"/>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a:extLst>
              <a:ext uri="{FF2B5EF4-FFF2-40B4-BE49-F238E27FC236}">
                <a16:creationId xmlns:a16="http://schemas.microsoft.com/office/drawing/2014/main" id="{1698412F-ECF0-1224-A0E1-32F4BE71E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3">
            <a:extLst>
              <a:ext uri="{FF2B5EF4-FFF2-40B4-BE49-F238E27FC236}">
                <a16:creationId xmlns:a16="http://schemas.microsoft.com/office/drawing/2014/main" id="{61F69670-B535-4C41-BE01-4E45EC00996F}"/>
              </a:ext>
            </a:extLst>
          </p:cNvPr>
          <p:cNvSpPr txBox="1">
            <a:spLocks noChangeArrowheads="1"/>
          </p:cNvSpPr>
          <p:nvPr/>
        </p:nvSpPr>
        <p:spPr bwMode="auto">
          <a:xfrm>
            <a:off x="0" y="3303588"/>
            <a:ext cx="9144000" cy="701675"/>
          </a:xfrm>
          <a:prstGeom prst="rect">
            <a:avLst/>
          </a:prstGeom>
          <a:noFill/>
          <a:ln>
            <a:noFill/>
          </a:ln>
          <a:effectLst>
            <a:outerShdw blurRad="63500" dist="38099" dir="2700000" algn="ctr" rotWithShape="0">
              <a:schemeClr val="bg2">
                <a:alpha val="74997"/>
              </a:schemeClr>
            </a:outerShdw>
          </a:effectLst>
        </p:spPr>
        <p:txBody>
          <a:bodyPr>
            <a:spAutoFit/>
          </a:bodyPr>
          <a:lstStyle/>
          <a:p>
            <a:pPr algn="ctr" eaLnBrk="1" hangingPunct="1">
              <a:spcBef>
                <a:spcPct val="50000"/>
              </a:spcBef>
              <a:defRPr/>
            </a:pPr>
            <a:r>
              <a:rPr lang="ar-JO" sz="4000" b="1" dirty="0">
                <a:solidFill>
                  <a:schemeClr val="bg1"/>
                </a:solidFill>
                <a:effectLst>
                  <a:outerShdw blurRad="38100" dist="38100" dir="2700000" algn="tl">
                    <a:srgbClr val="000000"/>
                  </a:outerShdw>
                </a:effectLst>
              </a:rPr>
              <a:t>الأقسام 13 و14</a:t>
            </a:r>
            <a:endParaRPr lang="en-US" sz="4000" b="1" dirty="0">
              <a:solidFill>
                <a:schemeClr val="bg1"/>
              </a:solidFill>
              <a:effectLst>
                <a:outerShdw blurRad="38100" dist="38100" dir="2700000" algn="tl">
                  <a:srgbClr val="000000"/>
                </a:outerShdw>
              </a:effectLst>
            </a:endParaRPr>
          </a:p>
        </p:txBody>
      </p:sp>
      <p:sp>
        <p:nvSpPr>
          <p:cNvPr id="2052" name="Text Box 14">
            <a:extLst>
              <a:ext uri="{FF2B5EF4-FFF2-40B4-BE49-F238E27FC236}">
                <a16:creationId xmlns:a16="http://schemas.microsoft.com/office/drawing/2014/main" id="{DC80FF46-FD80-2029-082A-E2D933913494}"/>
              </a:ext>
            </a:extLst>
          </p:cNvPr>
          <p:cNvSpPr txBox="1">
            <a:spLocks noChangeArrowheads="1"/>
          </p:cNvSpPr>
          <p:nvPr/>
        </p:nvSpPr>
        <p:spPr bwMode="auto">
          <a:xfrm>
            <a:off x="266700" y="914400"/>
            <a:ext cx="8610600" cy="1938992"/>
          </a:xfrm>
          <a:prstGeom prst="rect">
            <a:avLst/>
          </a:prstGeom>
          <a:noFill/>
          <a:ln>
            <a:noFill/>
          </a:ln>
          <a:effec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defRPr/>
            </a:pPr>
            <a:r>
              <a:rPr lang="ar-JO" sz="6000" b="1" dirty="0">
                <a:solidFill>
                  <a:schemeClr val="bg1"/>
                </a:solidFill>
                <a:latin typeface="Arial" panose="020B0604020202020204" pitchFamily="34" charset="0"/>
                <a:cs typeface="Arial" panose="020B0604020202020204" pitchFamily="34" charset="0"/>
              </a:rPr>
              <a:t>مقدمة إلى                    الأخلاق المسيحية</a:t>
            </a:r>
            <a:endParaRPr lang="en-US" sz="6000" b="1"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7702CD3-B6D2-1C98-AC5E-B79D9B97F697}"/>
              </a:ext>
            </a:extLst>
          </p:cNvPr>
          <p:cNvSpPr>
            <a:spLocks noChangeArrowheads="1"/>
          </p:cNvSpPr>
          <p:nvPr/>
        </p:nvSpPr>
        <p:spPr bwMode="auto">
          <a:xfrm>
            <a:off x="5508" y="5730874"/>
            <a:ext cx="9158502" cy="1127125"/>
          </a:xfrm>
          <a:prstGeom prst="rect">
            <a:avLst/>
          </a:prstGeom>
          <a:noFill/>
          <a:ln w="9525">
            <a:noFill/>
            <a:miter lim="800000"/>
            <a:headEnd/>
            <a:tailEnd/>
          </a:ln>
          <a:effectLst/>
        </p:spPr>
        <p:txBody>
          <a:bodyPr lIns="91430" tIns="45715" rIns="91430" bIns="45715" anchor="ctr"/>
          <a:lstStyle/>
          <a:p>
            <a:pPr marL="0" marR="0" lvl="0" indent="0" algn="ctr" defTabSz="914300" rtl="1" eaLnBrk="1" fontAlgn="base" latinLnBrk="0" hangingPunct="1">
              <a:lnSpc>
                <a:spcPct val="100000"/>
              </a:lnSpc>
              <a:spcBef>
                <a:spcPct val="20000"/>
              </a:spcBef>
              <a:spcAft>
                <a:spcPct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د. لويس وينكلر</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مدرسة شرق آسيا اللاهوتية (سنغافورة)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تحميل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الملفات بلغات عدة للتنزيل المجاني على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rPr>
              <a:t>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41dxmmnb5NL">
            <a:extLst>
              <a:ext uri="{FF2B5EF4-FFF2-40B4-BE49-F238E27FC236}">
                <a16:creationId xmlns:a16="http://schemas.microsoft.com/office/drawing/2014/main" id="{F6F7BD9D-7DDC-2D4E-9A09-4CDA541E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1" y="3886200"/>
            <a:ext cx="190499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0754" name="Rectangle 2">
            <a:extLst>
              <a:ext uri="{FF2B5EF4-FFF2-40B4-BE49-F238E27FC236}">
                <a16:creationId xmlns:a16="http://schemas.microsoft.com/office/drawing/2014/main" id="{6D3131EC-9403-A946-0F6F-3CFC94DFB5D3}"/>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9220" name="Text Box 3">
            <a:extLst>
              <a:ext uri="{FF2B5EF4-FFF2-40B4-BE49-F238E27FC236}">
                <a16:creationId xmlns:a16="http://schemas.microsoft.com/office/drawing/2014/main" id="{72D865A5-257E-70C1-E177-D9710714757D}"/>
              </a:ext>
            </a:extLst>
          </p:cNvPr>
          <p:cNvSpPr txBox="1">
            <a:spLocks noChangeArrowheads="1"/>
          </p:cNvSpPr>
          <p:nvPr/>
        </p:nvSpPr>
        <p:spPr bwMode="auto">
          <a:xfrm>
            <a:off x="228600" y="3124200"/>
            <a:ext cx="8763000" cy="1323439"/>
          </a:xfrm>
          <a:prstGeom prst="rect">
            <a:avLst/>
          </a:prstGeom>
          <a:noFill/>
          <a:ln>
            <a:noFill/>
          </a:ln>
          <a:effectLst>
            <a:outerShdw blurRad="63500" dist="38099" dir="2700000" algn="ctr" rotWithShape="0">
              <a:srgbClr val="000000">
                <a:alpha val="74997"/>
              </a:srgbClr>
            </a:outerShdw>
          </a:effectLst>
        </p:spPr>
        <p:txBody>
          <a:bodyPr>
            <a:spAutoFit/>
          </a:bodyPr>
          <a:lstStyle>
            <a:lvl1pPr marL="609600" indent="-609600"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ج. من المحتمل أن تكون أي قيمتين متناقضتين</a:t>
            </a:r>
            <a:endParaRPr kumimoji="0" lang="en-US"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indent="0" algn="r" rtl="1" eaLnBrk="1" hangingPunct="1">
              <a:spcBef>
                <a:spcPct val="50000"/>
              </a:spcBef>
              <a:defRPr/>
            </a:pPr>
            <a:r>
              <a:rPr lang="ar-JO" altLang="x-none" sz="3200" b="1" dirty="0">
                <a:solidFill>
                  <a:schemeClr val="bg1"/>
                </a:solidFill>
              </a:rPr>
              <a:t>ح. هناك عدد محدود ومتميز من أنظمة القيمة</a:t>
            </a:r>
            <a:endParaRPr lang="en-US" altLang="x-none" sz="3200" b="1" dirty="0">
              <a:solidFill>
                <a:schemeClr val="bg1"/>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a:extLst>
              <a:ext uri="{FF2B5EF4-FFF2-40B4-BE49-F238E27FC236}">
                <a16:creationId xmlns:a16="http://schemas.microsoft.com/office/drawing/2014/main" id="{CC564F8D-6698-5088-394D-10D88D9FA85E}"/>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10243" name="Text Box 3">
            <a:extLst>
              <a:ext uri="{FF2B5EF4-FFF2-40B4-BE49-F238E27FC236}">
                <a16:creationId xmlns:a16="http://schemas.microsoft.com/office/drawing/2014/main" id="{968802C7-F8F9-7974-39A7-2DAE6E455F47}"/>
              </a:ext>
            </a:extLst>
          </p:cNvPr>
          <p:cNvSpPr txBox="1">
            <a:spLocks noChangeArrowheads="1"/>
          </p:cNvSpPr>
          <p:nvPr/>
        </p:nvSpPr>
        <p:spPr bwMode="auto">
          <a:xfrm>
            <a:off x="228600" y="3124200"/>
            <a:ext cx="8763000" cy="584775"/>
          </a:xfrm>
          <a:prstGeom prst="rect">
            <a:avLst/>
          </a:prstGeom>
          <a:noFill/>
          <a:ln>
            <a:noFill/>
          </a:ln>
          <a:effectLst>
            <a:outerShdw blurRad="63500" dist="38099" dir="2700000" algn="ctr" rotWithShape="0">
              <a:srgbClr val="000000">
                <a:alpha val="74997"/>
              </a:srgbClr>
            </a:outerShdw>
          </a:effectLst>
        </p:spPr>
        <p:txBody>
          <a:bodyPr>
            <a:spAutoFit/>
          </a:bodyPr>
          <a:lstStyle>
            <a:lvl1pPr marL="514350" indent="-514350"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algn="r" rtl="1" eaLnBrk="1" hangingPunct="1">
              <a:spcBef>
                <a:spcPct val="50000"/>
              </a:spcBef>
              <a:defRPr/>
            </a:pPr>
            <a:r>
              <a:rPr lang="ar-JO" altLang="x-none" sz="3200" b="1" dirty="0">
                <a:solidFill>
                  <a:schemeClr val="bg1"/>
                </a:solidFill>
              </a:rPr>
              <a:t>خ. الجميع يرتبون قيمهم ولكن ليس دائماً بطريقة متناسقة</a:t>
            </a:r>
            <a:endParaRPr lang="en-US" altLang="x-none" sz="3200" b="1" dirty="0">
              <a:solidFill>
                <a:schemeClr val="bg1"/>
              </a:solidFill>
            </a:endParaRPr>
          </a:p>
        </p:txBody>
      </p:sp>
      <p:pic>
        <p:nvPicPr>
          <p:cNvPr id="33795" name="Picture 4" descr="41dxmmnb5NL">
            <a:extLst>
              <a:ext uri="{FF2B5EF4-FFF2-40B4-BE49-F238E27FC236}">
                <a16:creationId xmlns:a16="http://schemas.microsoft.com/office/drawing/2014/main" id="{274D7E23-105B-73C6-4EA8-75C933ABF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7242175" y="3886200"/>
            <a:ext cx="19018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41dxmmnb5NL">
            <a:extLst>
              <a:ext uri="{FF2B5EF4-FFF2-40B4-BE49-F238E27FC236}">
                <a16:creationId xmlns:a16="http://schemas.microsoft.com/office/drawing/2014/main" id="{1A02A31C-BCB5-3798-8292-3EE8914E6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7242175" y="4447638"/>
            <a:ext cx="1901825" cy="241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1778" name="Rectangle 2">
            <a:extLst>
              <a:ext uri="{FF2B5EF4-FFF2-40B4-BE49-F238E27FC236}">
                <a16:creationId xmlns:a16="http://schemas.microsoft.com/office/drawing/2014/main" id="{EDD65D39-5F7F-6C7A-66D0-19525EB6AE74}"/>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11267" name="Text Box 3">
            <a:extLst>
              <a:ext uri="{FF2B5EF4-FFF2-40B4-BE49-F238E27FC236}">
                <a16:creationId xmlns:a16="http://schemas.microsoft.com/office/drawing/2014/main" id="{CF0DEE55-4FF5-94AA-3F98-EA038CFB086F}"/>
              </a:ext>
            </a:extLst>
          </p:cNvPr>
          <p:cNvSpPr txBox="1">
            <a:spLocks noChangeArrowheads="1"/>
          </p:cNvSpPr>
          <p:nvPr/>
        </p:nvSpPr>
        <p:spPr bwMode="auto">
          <a:xfrm>
            <a:off x="228600" y="3124200"/>
            <a:ext cx="8763000" cy="1323439"/>
          </a:xfrm>
          <a:prstGeom prst="rect">
            <a:avLst/>
          </a:prstGeom>
          <a:noFill/>
          <a:ln>
            <a:noFill/>
          </a:ln>
          <a:effectLst>
            <a:outerShdw blurRad="63500" dist="38099" dir="2700000" algn="ctr" rotWithShape="0">
              <a:srgbClr val="000000">
                <a:alpha val="74997"/>
              </a:srgbClr>
            </a:outerShdw>
          </a:effectLst>
        </p:spPr>
        <p:txBody>
          <a:bodyPr>
            <a:spAutoFit/>
          </a:bodyPr>
          <a:lstStyle>
            <a:lvl1pPr marL="609600" indent="-6096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خ. الجميع يرتبون قيمهم ولكن ليس دائماً بطريقة متناسقة</a:t>
            </a:r>
            <a:endParaRPr kumimoji="0" lang="en-US"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indent="0" algn="r" rtl="1" eaLnBrk="1" hangingPunct="1">
              <a:spcBef>
                <a:spcPct val="50000"/>
              </a:spcBef>
              <a:defRPr/>
            </a:pPr>
            <a:r>
              <a:rPr lang="ar-JO" sz="3200" b="1" dirty="0">
                <a:solidFill>
                  <a:schemeClr val="bg1"/>
                </a:solidFill>
              </a:rPr>
              <a:t>د. من المستحيل إضافة أو طرح القيم لكن يمكن إعادة ترتيبها</a:t>
            </a:r>
            <a:endParaRPr lang="en-US" sz="3200" b="1" dirty="0">
              <a:solidFill>
                <a:schemeClr val="bg1"/>
              </a:solidFil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a:extLst>
              <a:ext uri="{FF2B5EF4-FFF2-40B4-BE49-F238E27FC236}">
                <a16:creationId xmlns:a16="http://schemas.microsoft.com/office/drawing/2014/main" id="{83BE2055-45F4-847E-AD72-3BCC3C95F75B}"/>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10243" name="Text Box 3">
            <a:extLst>
              <a:ext uri="{FF2B5EF4-FFF2-40B4-BE49-F238E27FC236}">
                <a16:creationId xmlns:a16="http://schemas.microsoft.com/office/drawing/2014/main" id="{0BBAB0C4-97B3-117C-2996-40F3B2A10DF1}"/>
              </a:ext>
            </a:extLst>
          </p:cNvPr>
          <p:cNvSpPr txBox="1">
            <a:spLocks noChangeArrowheads="1"/>
          </p:cNvSpPr>
          <p:nvPr/>
        </p:nvSpPr>
        <p:spPr bwMode="auto">
          <a:xfrm>
            <a:off x="762000" y="3124200"/>
            <a:ext cx="8229600" cy="1077218"/>
          </a:xfrm>
          <a:prstGeom prst="rect">
            <a:avLst/>
          </a:prstGeom>
          <a:noFill/>
          <a:ln>
            <a:noFill/>
          </a:ln>
          <a:effectLst>
            <a:outerShdw blurRad="63500" dist="38099" dir="2700000" algn="ctr" rotWithShape="0">
              <a:srgbClr val="000000">
                <a:alpha val="74997"/>
              </a:srgbClr>
            </a:outerShdw>
          </a:effectLst>
        </p:spPr>
        <p:txBody>
          <a:bodyPr>
            <a:spAutoFit/>
          </a:bodyPr>
          <a:lstStyle>
            <a:lvl1pPr marL="514350" indent="-5143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50000"/>
              </a:spcBef>
              <a:buNone/>
              <a:defRPr/>
            </a:pPr>
            <a:r>
              <a:rPr lang="ar-JO" altLang="en-US" b="1" dirty="0">
                <a:solidFill>
                  <a:schemeClr val="bg1"/>
                </a:solidFill>
              </a:rPr>
              <a:t>ذ. يحتاج الأمر إلى حكمة من الله لتعرف أي قيمة أو فضيلة يجب التركيز عليها ومتى</a:t>
            </a:r>
            <a:endParaRPr lang="en-US" altLang="en-US" b="1" dirty="0">
              <a:solidFill>
                <a:schemeClr val="bg1"/>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BF78C828-57BA-C510-83AB-E66778AC2A35}"/>
              </a:ext>
            </a:extLst>
          </p:cNvPr>
          <p:cNvSpPr>
            <a:spLocks noChangeArrowheads="1"/>
          </p:cNvSpPr>
          <p:nvPr/>
        </p:nvSpPr>
        <p:spPr bwMode="auto">
          <a:xfrm>
            <a:off x="266700" y="182563"/>
            <a:ext cx="8610600" cy="3908762"/>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ar-JO" altLang="en-US" sz="3100" b="1" dirty="0">
                <a:solidFill>
                  <a:srgbClr val="FFFF00"/>
                </a:solidFill>
              </a:rPr>
              <a:t>إذا أردنا أن نتجنب تجزئة القيمة المفرطة وغير القابلة للتنفيذ، فلابد أن تكون هناك فضيلة ما تسمح للشخص بالتدقيق في جميع السمات البارزة للموقف. . . وإصدار حكم ليس مجرد حكم لشخص شجاع. . . أو متواضع ولكن هو حكم شخص فاضل. ولذلك فإن القدرة على التوسط بين الفضائل الأخلاقية الفردية يجب أن تكون في حد ذاتها فضيلة.</a:t>
            </a:r>
            <a:endParaRPr lang="en-US" altLang="en-US" sz="3100" b="1" dirty="0">
              <a:solidFill>
                <a:srgbClr val="FFFF00"/>
              </a:solidFill>
            </a:endParaRPr>
          </a:p>
          <a:p>
            <a:pPr>
              <a:spcBef>
                <a:spcPct val="0"/>
              </a:spcBef>
              <a:buFontTx/>
              <a:buNone/>
            </a:pPr>
            <a:r>
              <a:rPr lang="en-US" altLang="en-US" sz="3100" b="1" dirty="0">
                <a:solidFill>
                  <a:srgbClr val="FFFF00"/>
                </a:solidFill>
              </a:rPr>
              <a:t> </a:t>
            </a:r>
          </a:p>
          <a:p>
            <a:pPr algn="ctr">
              <a:spcBef>
                <a:spcPct val="0"/>
              </a:spcBef>
              <a:buFontTx/>
              <a:buNone/>
            </a:pPr>
            <a:r>
              <a:rPr lang="ar-JO" altLang="en-US" sz="3100" b="1" dirty="0">
                <a:solidFill>
                  <a:srgbClr val="FFFF00"/>
                </a:solidFill>
              </a:rPr>
              <a:t>ليندا زاجزيبسكي، فضائل العقل، 222</a:t>
            </a:r>
            <a:endParaRPr lang="en-US" altLang="en-US" sz="3100" b="1" dirty="0">
              <a:solidFill>
                <a:srgbClr val="FFFF00"/>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a:extLst>
              <a:ext uri="{FF2B5EF4-FFF2-40B4-BE49-F238E27FC236}">
                <a16:creationId xmlns:a16="http://schemas.microsoft.com/office/drawing/2014/main" id="{D4D071A5-57CF-AE49-A91E-9573DF406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ED4BACB-BD6A-4C66-CC70-A11FAC00A7C1}"/>
              </a:ext>
            </a:extLst>
          </p:cNvPr>
          <p:cNvSpPr/>
          <p:nvPr/>
        </p:nvSpPr>
        <p:spPr>
          <a:xfrm>
            <a:off x="19050" y="304800"/>
            <a:ext cx="9144000" cy="862013"/>
          </a:xfrm>
          <a:prstGeom prst="rect">
            <a:avLst/>
          </a:prstGeom>
        </p:spPr>
        <p:txBody>
          <a:bodyPr>
            <a:spAutoFit/>
          </a:bodyPr>
          <a:lstStyle/>
          <a:p>
            <a:pPr algn="ctr">
              <a:defRPr/>
            </a:pPr>
            <a:r>
              <a:rPr lang="ar-JO" sz="5000" b="1" kern="0" dirty="0">
                <a:solidFill>
                  <a:schemeClr val="bg1"/>
                </a:solidFill>
                <a:latin typeface="Arial"/>
                <a:ea typeface="+mj-ea"/>
                <a:cs typeface="Arial"/>
              </a:rPr>
              <a:t>3. أنواع الأخلاق</a:t>
            </a:r>
            <a:endParaRPr lang="en-US" dirty="0">
              <a:solidFill>
                <a:schemeClr val="bg1"/>
              </a:solidFil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7">
            <a:extLst>
              <a:ext uri="{FF2B5EF4-FFF2-40B4-BE49-F238E27FC236}">
                <a16:creationId xmlns:a16="http://schemas.microsoft.com/office/drawing/2014/main" id="{9F5210C9-C750-B3D8-B126-51CBA8845825}"/>
              </a:ext>
            </a:extLst>
          </p:cNvPr>
          <p:cNvSpPr txBox="1">
            <a:spLocks noChangeArrowheads="1"/>
          </p:cNvSpPr>
          <p:nvPr/>
        </p:nvSpPr>
        <p:spPr bwMode="auto">
          <a:xfrm>
            <a:off x="609600" y="1752600"/>
            <a:ext cx="8534400" cy="584775"/>
          </a:xfrm>
          <a:prstGeom prst="rect">
            <a:avLst/>
          </a:prstGeom>
          <a:noFill/>
          <a:ln>
            <a:noFill/>
          </a:ln>
          <a:effectLst>
            <a:outerShdw blurRad="63500" dist="38099" dir="2700000" algn="ctr" rotWithShape="0">
              <a:schemeClr val="tx1">
                <a:alpha val="74997"/>
              </a:schemeClr>
            </a:outerShdw>
          </a:effec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50000"/>
              </a:spcBef>
              <a:buNone/>
              <a:defRPr/>
            </a:pPr>
            <a:r>
              <a:rPr lang="ar-JO" altLang="en-US" b="1" dirty="0">
                <a:solidFill>
                  <a:schemeClr val="bg1"/>
                </a:solidFill>
              </a:rPr>
              <a:t>أ. وصفية مقابل توجيهية</a:t>
            </a:r>
            <a:endParaRPr lang="en-US" altLang="en-US" b="1" dirty="0">
              <a:solidFill>
                <a:schemeClr val="bg1"/>
              </a:solidFill>
            </a:endParaRPr>
          </a:p>
        </p:txBody>
      </p:sp>
      <p:sp>
        <p:nvSpPr>
          <p:cNvPr id="2" name="Rectangle 1">
            <a:extLst>
              <a:ext uri="{FF2B5EF4-FFF2-40B4-BE49-F238E27FC236}">
                <a16:creationId xmlns:a16="http://schemas.microsoft.com/office/drawing/2014/main" id="{E4FB8CB2-C01B-277E-A907-3CF5CECD7560}"/>
              </a:ext>
            </a:extLst>
          </p:cNvPr>
          <p:cNvSpPr/>
          <p:nvPr/>
        </p:nvSpPr>
        <p:spPr>
          <a:xfrm>
            <a:off x="19050" y="304800"/>
            <a:ext cx="9144000" cy="862013"/>
          </a:xfrm>
          <a:prstGeom prst="rect">
            <a:avLst/>
          </a:prstGeom>
        </p:spPr>
        <p:txBody>
          <a:bodyPr>
            <a:spAutoFit/>
          </a:bodyPr>
          <a:lstStyle/>
          <a:p>
            <a:pPr algn="ctr">
              <a:defRPr/>
            </a:pPr>
            <a:r>
              <a:rPr lang="ar-JO" sz="5000" b="1" kern="0" dirty="0">
                <a:solidFill>
                  <a:srgbClr val="993300"/>
                </a:solidFill>
                <a:latin typeface="Arial"/>
                <a:ea typeface="+mj-ea"/>
                <a:cs typeface="Arial"/>
              </a:rPr>
              <a:t>3. أنواع الأخلاق</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7">
            <a:extLst>
              <a:ext uri="{FF2B5EF4-FFF2-40B4-BE49-F238E27FC236}">
                <a16:creationId xmlns:a16="http://schemas.microsoft.com/office/drawing/2014/main" id="{10FE0621-2281-4EB7-380D-BEB8C6180095}"/>
              </a:ext>
            </a:extLst>
          </p:cNvPr>
          <p:cNvSpPr txBox="1">
            <a:spLocks noChangeArrowheads="1"/>
          </p:cNvSpPr>
          <p:nvPr/>
        </p:nvSpPr>
        <p:spPr bwMode="auto">
          <a:xfrm>
            <a:off x="1219200" y="1752600"/>
            <a:ext cx="7924800" cy="110799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rPr>
              <a:t>أ. وصف مقابل وصفة</a:t>
            </a:r>
            <a:endParaRPr kumimoji="0" lang="en-US" altLang="en-US" sz="2400" b="1" i="0" u="none" strike="noStrike" kern="1200" cap="none" spc="0" normalizeH="0" baseline="0" noProof="0" dirty="0">
              <a:ln>
                <a:noFill/>
              </a:ln>
              <a:solidFill>
                <a:srgbClr val="FFFFFF"/>
              </a:solidFill>
              <a:effectLst/>
              <a:uLnTx/>
              <a:uFillTx/>
            </a:endParaRPr>
          </a:p>
          <a:p>
            <a:pPr marL="457200" lvl="1" indent="0" algn="r" rtl="1" eaLnBrk="1" hangingPunct="1">
              <a:spcBef>
                <a:spcPct val="50000"/>
              </a:spcBef>
              <a:buNone/>
              <a:defRPr/>
            </a:pPr>
            <a:r>
              <a:rPr lang="ar-JO" altLang="en-US" b="1" dirty="0">
                <a:solidFill>
                  <a:schemeClr val="bg1"/>
                </a:solidFill>
              </a:rPr>
              <a:t>1. الأخلاق الوصفية</a:t>
            </a:r>
            <a:endParaRPr lang="en-US" altLang="en-US" b="1" dirty="0">
              <a:solidFill>
                <a:schemeClr val="bg1"/>
              </a:solidFill>
            </a:endParaRPr>
          </a:p>
        </p:txBody>
      </p:sp>
      <p:sp>
        <p:nvSpPr>
          <p:cNvPr id="2" name="Rectangle 1">
            <a:extLst>
              <a:ext uri="{FF2B5EF4-FFF2-40B4-BE49-F238E27FC236}">
                <a16:creationId xmlns:a16="http://schemas.microsoft.com/office/drawing/2014/main" id="{3D8B3374-C090-05F4-9ADC-098C3F056092}"/>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rPr>
              <a:t>3. أنواع الأخلاق</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a:extLst>
              <a:ext uri="{FF2B5EF4-FFF2-40B4-BE49-F238E27FC236}">
                <a16:creationId xmlns:a16="http://schemas.microsoft.com/office/drawing/2014/main" id="{44B03D23-A014-BAE7-0DB2-49CAD73F827A}"/>
              </a:ext>
            </a:extLst>
          </p:cNvPr>
          <p:cNvSpPr txBox="1">
            <a:spLocks noChangeArrowheads="1"/>
          </p:cNvSpPr>
          <p:nvPr/>
        </p:nvSpPr>
        <p:spPr bwMode="auto">
          <a:xfrm>
            <a:off x="1219200" y="1752600"/>
            <a:ext cx="7924800" cy="1661993"/>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 وصف مقابل وصفة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1. الأخلاق الوصفية</a:t>
            </a:r>
            <a:endParaRPr kumimoji="0" lang="en-US"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2. الأخلاق التوجيهية</a:t>
            </a:r>
            <a:endParaRPr lang="en-US" altLang="en-US" b="1" dirty="0">
              <a:solidFill>
                <a:schemeClr val="bg1"/>
              </a:solidFill>
            </a:endParaRPr>
          </a:p>
        </p:txBody>
      </p:sp>
      <p:sp>
        <p:nvSpPr>
          <p:cNvPr id="4" name="Rectangle 3">
            <a:extLst>
              <a:ext uri="{FF2B5EF4-FFF2-40B4-BE49-F238E27FC236}">
                <a16:creationId xmlns:a16="http://schemas.microsoft.com/office/drawing/2014/main" id="{D6394AFB-0F8A-CC83-6FD6-4B110A4FEC9F}"/>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5">
            <a:extLst>
              <a:ext uri="{FF2B5EF4-FFF2-40B4-BE49-F238E27FC236}">
                <a16:creationId xmlns:a16="http://schemas.microsoft.com/office/drawing/2014/main" id="{CAF11BA0-4687-7529-5F32-FEBADD4EA380}"/>
              </a:ext>
            </a:extLst>
          </p:cNvPr>
          <p:cNvSpPr txBox="1">
            <a:spLocks noChangeArrowheads="1"/>
          </p:cNvSpPr>
          <p:nvPr/>
        </p:nvSpPr>
        <p:spPr bwMode="auto">
          <a:xfrm>
            <a:off x="1219200" y="1752600"/>
            <a:ext cx="7924800" cy="2308324"/>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أ. وصف مقابل وصفة</a:t>
            </a:r>
            <a:endParaRPr kumimoji="0" lang="en-US" altLang="en-US" sz="24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1. الأخلاق الوصفية</a:t>
            </a:r>
            <a:endParaRPr kumimoji="0" lang="en-US" altLang="en-US" sz="24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2. الأخلاق التوجيهية</a:t>
            </a:r>
            <a:endParaRPr kumimoji="0" lang="en-US" altLang="en-US" sz="24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indent="0" algn="r" rtl="1" eaLnBrk="1" hangingPunct="1">
              <a:spcBef>
                <a:spcPct val="50000"/>
              </a:spcBef>
              <a:buNone/>
              <a:defRPr/>
            </a:pPr>
            <a:r>
              <a:rPr lang="ar-JO" altLang="en-US" b="1" dirty="0">
                <a:solidFill>
                  <a:schemeClr val="bg1"/>
                </a:solidFill>
              </a:rPr>
              <a:t>ب. فلسفية</a:t>
            </a:r>
            <a:endParaRPr lang="en-US" altLang="en-US" b="1" dirty="0">
              <a:solidFill>
                <a:schemeClr val="bg1"/>
              </a:solidFill>
            </a:endParaRPr>
          </a:p>
        </p:txBody>
      </p:sp>
      <p:sp>
        <p:nvSpPr>
          <p:cNvPr id="4" name="Rectangle 3">
            <a:extLst>
              <a:ext uri="{FF2B5EF4-FFF2-40B4-BE49-F238E27FC236}">
                <a16:creationId xmlns:a16="http://schemas.microsoft.com/office/drawing/2014/main" id="{EBBF6CC7-131D-CF3C-CAA1-BB73D59643C4}"/>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pic>
        <p:nvPicPr>
          <p:cNvPr id="45059" name="Picture 2">
            <a:extLst>
              <a:ext uri="{FF2B5EF4-FFF2-40B4-BE49-F238E27FC236}">
                <a16:creationId xmlns:a16="http://schemas.microsoft.com/office/drawing/2014/main" id="{A415833A-C809-BCF1-998E-98A39595A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838" y="4022725"/>
            <a:ext cx="46021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74" name="Rectangle 10">
            <a:extLst>
              <a:ext uri="{FF2B5EF4-FFF2-40B4-BE49-F238E27FC236}">
                <a16:creationId xmlns:a16="http://schemas.microsoft.com/office/drawing/2014/main" id="{D69A8878-CA5C-D960-185D-BDBC6F0790A4}"/>
              </a:ext>
            </a:extLst>
          </p:cNvPr>
          <p:cNvSpPr>
            <a:spLocks noChangeArrowheads="1"/>
          </p:cNvSpPr>
          <p:nvPr/>
        </p:nvSpPr>
        <p:spPr bwMode="auto">
          <a:xfrm>
            <a:off x="0" y="381000"/>
            <a:ext cx="9144000" cy="12954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ar-JO" altLang="en-US" sz="5000" b="1" dirty="0">
                <a:solidFill>
                  <a:schemeClr val="bg1"/>
                </a:solidFill>
              </a:rPr>
              <a:t>1. مقدمة</a:t>
            </a:r>
            <a:endParaRPr lang="en-US" altLang="en-US" sz="4000" dirty="0">
              <a:solidFill>
                <a:schemeClr val="tx2"/>
              </a:solidFil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a:extLst>
              <a:ext uri="{FF2B5EF4-FFF2-40B4-BE49-F238E27FC236}">
                <a16:creationId xmlns:a16="http://schemas.microsoft.com/office/drawing/2014/main" id="{0B7B3938-6FC7-8C1D-D022-D35FF942D321}"/>
              </a:ext>
            </a:extLst>
          </p:cNvPr>
          <p:cNvSpPr txBox="1">
            <a:spLocks noChangeArrowheads="1"/>
          </p:cNvSpPr>
          <p:nvPr/>
        </p:nvSpPr>
        <p:spPr bwMode="auto">
          <a:xfrm>
            <a:off x="1219200" y="1752600"/>
            <a:ext cx="7924800" cy="584775"/>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50000"/>
              </a:spcBef>
              <a:buNone/>
              <a:defRPr/>
            </a:pPr>
            <a:r>
              <a:rPr lang="ar-JO" altLang="en-US" b="1" dirty="0">
                <a:solidFill>
                  <a:schemeClr val="bg1"/>
                </a:solidFill>
              </a:rPr>
              <a:t>ت. مهنية / متخصصة</a:t>
            </a:r>
            <a:endParaRPr lang="en-US" altLang="en-US" b="1" dirty="0">
              <a:solidFill>
                <a:schemeClr val="bg1"/>
              </a:solidFill>
            </a:endParaRPr>
          </a:p>
        </p:txBody>
      </p:sp>
      <p:sp>
        <p:nvSpPr>
          <p:cNvPr id="4" name="Rectangle 3">
            <a:extLst>
              <a:ext uri="{FF2B5EF4-FFF2-40B4-BE49-F238E27FC236}">
                <a16:creationId xmlns:a16="http://schemas.microsoft.com/office/drawing/2014/main" id="{72E0F8AA-C52A-E586-4751-0EEF2FDEFD2C}"/>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a:extLst>
              <a:ext uri="{FF2B5EF4-FFF2-40B4-BE49-F238E27FC236}">
                <a16:creationId xmlns:a16="http://schemas.microsoft.com/office/drawing/2014/main" id="{2180FE4F-6BF3-81D2-C923-9FF4242DC0DB}"/>
              </a:ext>
            </a:extLst>
          </p:cNvPr>
          <p:cNvSpPr txBox="1">
            <a:spLocks noChangeArrowheads="1"/>
          </p:cNvSpPr>
          <p:nvPr/>
        </p:nvSpPr>
        <p:spPr bwMode="auto">
          <a:xfrm>
            <a:off x="1219200" y="1752600"/>
            <a:ext cx="7924800" cy="110799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 مهنية / متخصصة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1. الأعمال</a:t>
            </a:r>
            <a:endParaRPr lang="en-US" altLang="en-US" b="1" dirty="0">
              <a:solidFill>
                <a:schemeClr val="bg1"/>
              </a:solidFill>
            </a:endParaRPr>
          </a:p>
        </p:txBody>
      </p:sp>
      <p:sp>
        <p:nvSpPr>
          <p:cNvPr id="4" name="Rectangle 3">
            <a:extLst>
              <a:ext uri="{FF2B5EF4-FFF2-40B4-BE49-F238E27FC236}">
                <a16:creationId xmlns:a16="http://schemas.microsoft.com/office/drawing/2014/main" id="{B23148D8-4C9E-394A-B560-27542818174E}"/>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pic>
        <p:nvPicPr>
          <p:cNvPr id="47107" name="Picture 2">
            <a:extLst>
              <a:ext uri="{FF2B5EF4-FFF2-40B4-BE49-F238E27FC236}">
                <a16:creationId xmlns:a16="http://schemas.microsoft.com/office/drawing/2014/main" id="{19E5DF0A-140F-A017-B9F7-72886D1D8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3121025"/>
            <a:ext cx="7467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a:extLst>
              <a:ext uri="{FF2B5EF4-FFF2-40B4-BE49-F238E27FC236}">
                <a16:creationId xmlns:a16="http://schemas.microsoft.com/office/drawing/2014/main" id="{38734C65-F3ED-5DD3-BDB9-E1BBC3C5FE8F}"/>
              </a:ext>
            </a:extLst>
          </p:cNvPr>
          <p:cNvSpPr txBox="1">
            <a:spLocks noChangeArrowheads="1"/>
          </p:cNvSpPr>
          <p:nvPr/>
        </p:nvSpPr>
        <p:spPr bwMode="auto">
          <a:xfrm>
            <a:off x="1219200" y="1752600"/>
            <a:ext cx="7924800" cy="1661993"/>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 مهنية / متخصصة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1. الأعمال</a:t>
            </a:r>
            <a:endParaRPr kumimoji="0" lang="en-US"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2. الطب الحيوي</a:t>
            </a:r>
            <a:endParaRPr lang="en-US" altLang="en-US" b="1" dirty="0">
              <a:solidFill>
                <a:schemeClr val="bg1"/>
              </a:solidFill>
            </a:endParaRPr>
          </a:p>
        </p:txBody>
      </p:sp>
      <p:sp>
        <p:nvSpPr>
          <p:cNvPr id="4" name="Rectangle 3">
            <a:extLst>
              <a:ext uri="{FF2B5EF4-FFF2-40B4-BE49-F238E27FC236}">
                <a16:creationId xmlns:a16="http://schemas.microsoft.com/office/drawing/2014/main" id="{2EC7D9D3-DE2A-0301-C148-0971E73D64DA}"/>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pic>
        <p:nvPicPr>
          <p:cNvPr id="48131" name="Picture 2">
            <a:extLst>
              <a:ext uri="{FF2B5EF4-FFF2-40B4-BE49-F238E27FC236}">
                <a16:creationId xmlns:a16="http://schemas.microsoft.com/office/drawing/2014/main" id="{C250A03B-A96C-2924-919B-0923DAC53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8875"/>
            <a:ext cx="91630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5">
            <a:extLst>
              <a:ext uri="{FF2B5EF4-FFF2-40B4-BE49-F238E27FC236}">
                <a16:creationId xmlns:a16="http://schemas.microsoft.com/office/drawing/2014/main" id="{A93B411A-4DA3-3DCA-AF29-1E2493B3A7E7}"/>
              </a:ext>
            </a:extLst>
          </p:cNvPr>
          <p:cNvSpPr txBox="1">
            <a:spLocks noChangeArrowheads="1"/>
          </p:cNvSpPr>
          <p:nvPr/>
        </p:nvSpPr>
        <p:spPr bwMode="auto">
          <a:xfrm>
            <a:off x="1219200" y="1752600"/>
            <a:ext cx="7924800" cy="2215991"/>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 مهنية / متخصصة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1. الأعمال</a:t>
            </a:r>
            <a:endParaRPr kumimoji="0" lang="en-US" altLang="en-US" sz="24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الطب الحيوي</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3. القانون</a:t>
            </a:r>
            <a:endParaRPr lang="en-US" altLang="en-US" b="1" dirty="0">
              <a:solidFill>
                <a:schemeClr val="bg1"/>
              </a:solidFill>
            </a:endParaRPr>
          </a:p>
        </p:txBody>
      </p:sp>
      <p:sp>
        <p:nvSpPr>
          <p:cNvPr id="4" name="Rectangle 3">
            <a:extLst>
              <a:ext uri="{FF2B5EF4-FFF2-40B4-BE49-F238E27FC236}">
                <a16:creationId xmlns:a16="http://schemas.microsoft.com/office/drawing/2014/main" id="{3827F55B-D2F9-316C-E493-AC2BE3E4D37C}"/>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pic>
        <p:nvPicPr>
          <p:cNvPr id="49155" name="Picture 2">
            <a:extLst>
              <a:ext uri="{FF2B5EF4-FFF2-40B4-BE49-F238E27FC236}">
                <a16:creationId xmlns:a16="http://schemas.microsoft.com/office/drawing/2014/main" id="{64908AE8-8319-A85C-8B95-F469408A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657600"/>
            <a:ext cx="441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5">
            <a:extLst>
              <a:ext uri="{FF2B5EF4-FFF2-40B4-BE49-F238E27FC236}">
                <a16:creationId xmlns:a16="http://schemas.microsoft.com/office/drawing/2014/main" id="{26C6C22D-CABC-A530-093F-ED4D756F2DE4}"/>
              </a:ext>
            </a:extLst>
          </p:cNvPr>
          <p:cNvSpPr txBox="1">
            <a:spLocks noChangeArrowheads="1"/>
          </p:cNvSpPr>
          <p:nvPr/>
        </p:nvSpPr>
        <p:spPr bwMode="auto">
          <a:xfrm>
            <a:off x="1219200" y="1752600"/>
            <a:ext cx="7924800" cy="2769989"/>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 مهنية / متخصصة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1. الأعمال</a:t>
            </a:r>
            <a:endParaRPr kumimoji="0" lang="en-US"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2. الطب الحيوي</a:t>
            </a:r>
            <a:endParaRPr kumimoji="0" lang="en-US"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3. القانون</a:t>
            </a:r>
            <a:endParaRPr kumimoji="0" lang="en-US"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4. الخ</a:t>
            </a:r>
            <a:endParaRPr lang="en-US" altLang="en-US" b="1" dirty="0">
              <a:solidFill>
                <a:schemeClr val="bg1"/>
              </a:solidFill>
            </a:endParaRPr>
          </a:p>
        </p:txBody>
      </p:sp>
      <p:sp>
        <p:nvSpPr>
          <p:cNvPr id="4" name="Rectangle 3">
            <a:extLst>
              <a:ext uri="{FF2B5EF4-FFF2-40B4-BE49-F238E27FC236}">
                <a16:creationId xmlns:a16="http://schemas.microsoft.com/office/drawing/2014/main" id="{C5C94A00-59F6-7C88-3019-7D3A6835ED7A}"/>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a:extLst>
              <a:ext uri="{FF2B5EF4-FFF2-40B4-BE49-F238E27FC236}">
                <a16:creationId xmlns:a16="http://schemas.microsoft.com/office/drawing/2014/main" id="{D532D346-14A2-6B6A-3322-170354A8BFCE}"/>
              </a:ext>
            </a:extLst>
          </p:cNvPr>
          <p:cNvSpPr txBox="1">
            <a:spLocks noChangeArrowheads="1"/>
          </p:cNvSpPr>
          <p:nvPr/>
        </p:nvSpPr>
        <p:spPr bwMode="auto">
          <a:xfrm>
            <a:off x="609600" y="1676400"/>
            <a:ext cx="7924800" cy="584775"/>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50000"/>
              </a:spcBef>
              <a:buNone/>
              <a:defRPr/>
            </a:pPr>
            <a:r>
              <a:rPr lang="ar-JO" altLang="en-US" b="1" dirty="0">
                <a:solidFill>
                  <a:schemeClr val="bg1"/>
                </a:solidFill>
              </a:rPr>
              <a:t>ث. دينية</a:t>
            </a:r>
            <a:endParaRPr lang="en-US" altLang="en-US" b="1" dirty="0">
              <a:solidFill>
                <a:schemeClr val="bg1"/>
              </a:solidFill>
            </a:endParaRPr>
          </a:p>
        </p:txBody>
      </p:sp>
      <p:sp>
        <p:nvSpPr>
          <p:cNvPr id="4" name="Rectangle 3">
            <a:extLst>
              <a:ext uri="{FF2B5EF4-FFF2-40B4-BE49-F238E27FC236}">
                <a16:creationId xmlns:a16="http://schemas.microsoft.com/office/drawing/2014/main" id="{3C5BCB85-9F5C-44F7-6D35-E8390BC13209}"/>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pic>
        <p:nvPicPr>
          <p:cNvPr id="51203" name="Picture 2">
            <a:extLst>
              <a:ext uri="{FF2B5EF4-FFF2-40B4-BE49-F238E27FC236}">
                <a16:creationId xmlns:a16="http://schemas.microsoft.com/office/drawing/2014/main" id="{6B001C33-BCDF-DC4A-6E2E-6BB69F1D0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300" y="1422400"/>
            <a:ext cx="40767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a:extLst>
              <a:ext uri="{FF2B5EF4-FFF2-40B4-BE49-F238E27FC236}">
                <a16:creationId xmlns:a16="http://schemas.microsoft.com/office/drawing/2014/main" id="{505C0580-D0D9-9677-0E2B-CF143F599066}"/>
              </a:ext>
            </a:extLst>
          </p:cNvPr>
          <p:cNvSpPr txBox="1">
            <a:spLocks noChangeArrowheads="1"/>
          </p:cNvSpPr>
          <p:nvPr/>
        </p:nvSpPr>
        <p:spPr bwMode="auto">
          <a:xfrm>
            <a:off x="609600" y="1676400"/>
            <a:ext cx="7924800" cy="123110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50000"/>
              </a:spcBef>
              <a:buNone/>
              <a:defRPr/>
            </a:pPr>
            <a:r>
              <a:rPr lang="ar-JO" altLang="en-US" b="1" dirty="0">
                <a:solidFill>
                  <a:schemeClr val="bg1"/>
                </a:solidFill>
              </a:rPr>
              <a:t>ث. دينية</a:t>
            </a:r>
            <a:endParaRPr lang="en-US" altLang="en-US" b="1" dirty="0">
              <a:solidFill>
                <a:schemeClr val="bg1"/>
              </a:solidFill>
            </a:endParaRPr>
          </a:p>
          <a:p>
            <a:pPr marL="457200" lvl="1" indent="0" algn="r" rtl="1" eaLnBrk="1" hangingPunct="1">
              <a:spcBef>
                <a:spcPct val="50000"/>
              </a:spcBef>
              <a:buNone/>
              <a:defRPr/>
            </a:pPr>
            <a:r>
              <a:rPr lang="ar-JO" altLang="en-US" b="1" dirty="0">
                <a:solidFill>
                  <a:schemeClr val="bg1"/>
                </a:solidFill>
              </a:rPr>
              <a:t>1. كصفة لالتزام ديني وأسلوب حياة مميزين</a:t>
            </a:r>
            <a:endParaRPr lang="en-US" altLang="en-US" b="1" dirty="0">
              <a:solidFill>
                <a:schemeClr val="bg1"/>
              </a:solidFill>
            </a:endParaRPr>
          </a:p>
        </p:txBody>
      </p:sp>
      <p:sp>
        <p:nvSpPr>
          <p:cNvPr id="4" name="Rectangle 3">
            <a:extLst>
              <a:ext uri="{FF2B5EF4-FFF2-40B4-BE49-F238E27FC236}">
                <a16:creationId xmlns:a16="http://schemas.microsoft.com/office/drawing/2014/main" id="{6418320B-58D2-86BF-48F2-1B23E99E4C09}"/>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5">
            <a:extLst>
              <a:ext uri="{FF2B5EF4-FFF2-40B4-BE49-F238E27FC236}">
                <a16:creationId xmlns:a16="http://schemas.microsoft.com/office/drawing/2014/main" id="{39895F00-0455-17D1-6881-1BE329225F0D}"/>
              </a:ext>
            </a:extLst>
          </p:cNvPr>
          <p:cNvSpPr txBox="1">
            <a:spLocks noChangeArrowheads="1"/>
          </p:cNvSpPr>
          <p:nvPr/>
        </p:nvSpPr>
        <p:spPr bwMode="auto">
          <a:xfrm>
            <a:off x="609600" y="1676400"/>
            <a:ext cx="7924800" cy="2185214"/>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ث. دينية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1. كصفة لالتزام ديني وأسلوب حياة مميزين</a:t>
            </a:r>
            <a:endParaRPr kumimoji="0" lang="en-US" altLang="en-US"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2. نقاط الإتصال والتوترات المحتملة ضمن الطبيعة العالمية والخاصة للأخلاق الدينية</a:t>
            </a:r>
            <a:endParaRPr lang="en-US" altLang="en-US" dirty="0">
              <a:solidFill>
                <a:schemeClr val="bg1"/>
              </a:solidFill>
            </a:endParaRPr>
          </a:p>
        </p:txBody>
      </p:sp>
      <p:sp>
        <p:nvSpPr>
          <p:cNvPr id="4" name="Rectangle 3">
            <a:extLst>
              <a:ext uri="{FF2B5EF4-FFF2-40B4-BE49-F238E27FC236}">
                <a16:creationId xmlns:a16="http://schemas.microsoft.com/office/drawing/2014/main" id="{509F5855-7FAC-D0A2-307D-F555F125BD6E}"/>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1">
            <a:extLst>
              <a:ext uri="{FF2B5EF4-FFF2-40B4-BE49-F238E27FC236}">
                <a16:creationId xmlns:a16="http://schemas.microsoft.com/office/drawing/2014/main" id="{9651A78E-2A69-81E5-E509-B9E9E282A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838" y="4648200"/>
            <a:ext cx="16811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0728262-D64B-FE46-1E96-7EEB5EA7A99F}"/>
              </a:ext>
            </a:extLst>
          </p:cNvPr>
          <p:cNvSpPr/>
          <p:nvPr/>
        </p:nvSpPr>
        <p:spPr>
          <a:xfrm>
            <a:off x="19050" y="304800"/>
            <a:ext cx="9144000" cy="8620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panose="020B0604020202020204" pitchFamily="34" charset="0"/>
                <a:ea typeface="+mn-ea"/>
                <a:cs typeface="Arial" panose="020B0604020202020204" pitchFamily="34" charset="0"/>
              </a:rPr>
              <a:t>3. أنواع الأخلاق</a:t>
            </a:r>
          </a:p>
        </p:txBody>
      </p:sp>
      <p:sp>
        <p:nvSpPr>
          <p:cNvPr id="4" name="Rectangle 3">
            <a:extLst>
              <a:ext uri="{FF2B5EF4-FFF2-40B4-BE49-F238E27FC236}">
                <a16:creationId xmlns:a16="http://schemas.microsoft.com/office/drawing/2014/main" id="{F4671878-77A2-ABA7-8A07-5AAAA74F3323}"/>
              </a:ext>
            </a:extLst>
          </p:cNvPr>
          <p:cNvSpPr/>
          <p:nvPr/>
        </p:nvSpPr>
        <p:spPr>
          <a:xfrm>
            <a:off x="209550" y="1371600"/>
            <a:ext cx="8763000" cy="2419124"/>
          </a:xfrm>
          <a:prstGeom prst="rect">
            <a:avLst/>
          </a:prstGeom>
          <a:ln w="63500">
            <a:solidFill>
              <a:srgbClr val="FFFF00"/>
            </a:solidFill>
          </a:ln>
        </p:spPr>
        <p:txBody>
          <a:bodyPr>
            <a:spAutoFit/>
          </a:bodyPr>
          <a:lstStyle/>
          <a:p>
            <a:pPr algn="r" rtl="1" eaLnBrk="1" hangingPunct="1">
              <a:spcBef>
                <a:spcPct val="20000"/>
              </a:spcBef>
              <a:defRPr/>
            </a:pPr>
            <a:r>
              <a:rPr lang="ar-JO" altLang="en-US" sz="2800" b="1" dirty="0">
                <a:solidFill>
                  <a:srgbClr val="FFFF00"/>
                </a:solidFill>
                <a:effectLst>
                  <a:outerShdw blurRad="38100" dist="38100" dir="2700000" algn="tl">
                    <a:srgbClr val="000000"/>
                  </a:outerShdw>
                </a:effectLst>
              </a:rPr>
              <a:t>التحدي الأعظم للأخلاق المسيحية اليوم هو إيجاد طرق لربط الإطار الأخلاقي المتجذر في رؤية عالمية خاصة بمجتمع وثقافة أكبر تم علمنتها من حيث الدور الذي يلعبه الدين فيهما </a:t>
            </a:r>
            <a:endParaRPr lang="en-US" altLang="en-US" sz="2800" b="1" dirty="0">
              <a:solidFill>
                <a:srgbClr val="FFFF00"/>
              </a:solidFill>
              <a:effectLst>
                <a:outerShdw blurRad="38100" dist="38100" dir="2700000" algn="tl">
                  <a:srgbClr val="000000"/>
                </a:outerShdw>
              </a:effectLst>
            </a:endParaRPr>
          </a:p>
          <a:p>
            <a:pPr eaLnBrk="1" hangingPunct="1">
              <a:spcBef>
                <a:spcPct val="20000"/>
              </a:spcBef>
              <a:defRPr/>
            </a:pPr>
            <a:endParaRPr lang="en-US" altLang="en-US" sz="2800" b="1" dirty="0">
              <a:solidFill>
                <a:srgbClr val="FFFF00"/>
              </a:solidFill>
              <a:effectLst>
                <a:outerShdw blurRad="38100" dist="38100" dir="2700000" algn="tl">
                  <a:srgbClr val="000000"/>
                </a:outerShdw>
              </a:effectLst>
            </a:endParaRPr>
          </a:p>
          <a:p>
            <a:pPr algn="ctr" eaLnBrk="1" hangingPunct="1">
              <a:spcBef>
                <a:spcPct val="20000"/>
              </a:spcBef>
              <a:defRPr/>
            </a:pPr>
            <a:r>
              <a:rPr lang="ar-JO" sz="2800" b="1" dirty="0">
                <a:solidFill>
                  <a:srgbClr val="FFFF00"/>
                </a:solidFill>
                <a:effectLst>
                  <a:outerShdw blurRad="38100" dist="38100" dir="2700000" algn="tl">
                    <a:srgbClr val="000000"/>
                  </a:outerShdw>
                </a:effectLst>
              </a:rPr>
              <a:t>دينيس هولينجر، اختيار الصالح، 102</a:t>
            </a:r>
            <a:endParaRPr lang="en-US" sz="2800"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2F0DB5-A7D4-8D3F-736E-93CB04A9B434}"/>
              </a:ext>
            </a:extLst>
          </p:cNvPr>
          <p:cNvSpPr/>
          <p:nvPr/>
        </p:nvSpPr>
        <p:spPr>
          <a:xfrm>
            <a:off x="19050" y="0"/>
            <a:ext cx="9144000" cy="861774"/>
          </a:xfrm>
          <a:prstGeom prst="rect">
            <a:avLst/>
          </a:prstGeom>
        </p:spPr>
        <p:txBody>
          <a:bodyPr>
            <a:spAutoFit/>
          </a:bodyPr>
          <a:lstStyle/>
          <a:p>
            <a:pPr algn="ctr">
              <a:defRPr/>
            </a:pPr>
            <a:r>
              <a:rPr lang="ar-JO" sz="5000" b="1" kern="0" dirty="0">
                <a:solidFill>
                  <a:srgbClr val="993300"/>
                </a:solidFill>
                <a:effectLst>
                  <a:outerShdw blurRad="38100" dist="38100" dir="2700000" algn="tl">
                    <a:srgbClr val="000000"/>
                  </a:outerShdw>
                </a:effectLst>
                <a:latin typeface="Arial"/>
                <a:ea typeface="+mj-ea"/>
                <a:cs typeface="Arial"/>
              </a:rPr>
              <a:t>4. الطبيعة المميزة للأخلاق المسيحية</a:t>
            </a:r>
            <a:endParaRPr lang="en-US" dirty="0"/>
          </a:p>
        </p:txBody>
      </p:sp>
      <p:pic>
        <p:nvPicPr>
          <p:cNvPr id="55298" name="Picture 9">
            <a:extLst>
              <a:ext uri="{FF2B5EF4-FFF2-40B4-BE49-F238E27FC236}">
                <a16:creationId xmlns:a16="http://schemas.microsoft.com/office/drawing/2014/main" id="{EB44BC45-4C24-EA30-1302-5984C1AAF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1631950"/>
            <a:ext cx="9144001"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74" name="Rectangle 10">
            <a:extLst>
              <a:ext uri="{FF2B5EF4-FFF2-40B4-BE49-F238E27FC236}">
                <a16:creationId xmlns:a16="http://schemas.microsoft.com/office/drawing/2014/main" id="{8A894004-9A5B-0C84-895F-31AF79E3BE99}"/>
              </a:ext>
            </a:extLst>
          </p:cNvPr>
          <p:cNvSpPr>
            <a:spLocks noChangeArrowheads="1"/>
          </p:cNvSpPr>
          <p:nvPr/>
        </p:nvSpPr>
        <p:spPr bwMode="auto">
          <a:xfrm>
            <a:off x="0" y="381000"/>
            <a:ext cx="9144000" cy="12954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ar-JO" altLang="en-US" sz="5000" b="1" dirty="0">
                <a:solidFill>
                  <a:schemeClr val="bg1"/>
                </a:solidFill>
              </a:rPr>
              <a:t>1. مقدمة</a:t>
            </a:r>
            <a:endParaRPr lang="en-US" altLang="en-US" sz="4000" dirty="0">
              <a:solidFill>
                <a:schemeClr val="tx2"/>
              </a:solidFill>
            </a:endParaRPr>
          </a:p>
        </p:txBody>
      </p:sp>
      <p:sp>
        <p:nvSpPr>
          <p:cNvPr id="4" name="Rectangle 3">
            <a:extLst>
              <a:ext uri="{FF2B5EF4-FFF2-40B4-BE49-F238E27FC236}">
                <a16:creationId xmlns:a16="http://schemas.microsoft.com/office/drawing/2014/main" id="{00C2A490-B411-02C7-0CB7-6393658C9258}"/>
              </a:ext>
            </a:extLst>
          </p:cNvPr>
          <p:cNvSpPr/>
          <p:nvPr/>
        </p:nvSpPr>
        <p:spPr>
          <a:xfrm>
            <a:off x="533400" y="1820863"/>
            <a:ext cx="8229600" cy="2825389"/>
          </a:xfrm>
          <a:prstGeom prst="rect">
            <a:avLst/>
          </a:prstGeom>
          <a:ln w="63500">
            <a:solidFill>
              <a:srgbClr val="FFFF00"/>
            </a:solidFill>
          </a:ln>
        </p:spPr>
        <p:txBody>
          <a:bodyPr>
            <a:spAutoFit/>
          </a:bodyPr>
          <a:lstStyle/>
          <a:p>
            <a:pPr algn="r" rtl="1" eaLnBrk="1" hangingPunct="1">
              <a:spcBef>
                <a:spcPct val="20000"/>
              </a:spcBef>
              <a:defRPr/>
            </a:pPr>
            <a:r>
              <a:rPr lang="ar-JO" b="1" dirty="0">
                <a:solidFill>
                  <a:srgbClr val="FFFF00"/>
                </a:solidFill>
                <a:latin typeface="Arial" charset="0"/>
                <a:cs typeface="Arial" charset="0"/>
              </a:rPr>
              <a:t>الأخلاق هي الإنضباط الذي يدرس الحياة الأخلاقية، إذا كانت الأخلاق تشير في المقام الأول إلى السلوك والشخصية، فإن الأخلاق هي الإنضباط الذي يحاول تقديم التوجيه ووجهة النظر في صنع القرارات وتشكيل الشخصية، إنها الدراسة النظامية لمعايير الحق والباطل، العدل والظلم، الفضيلة والرذيلة، بهدف تطبيق تلك المعايير في واقع حياتنا.</a:t>
            </a:r>
            <a:endParaRPr lang="en-US" b="1" dirty="0">
              <a:solidFill>
                <a:srgbClr val="FFFF00"/>
              </a:solidFill>
              <a:latin typeface="Arial" charset="0"/>
              <a:cs typeface="Arial" charset="0"/>
            </a:endParaRPr>
          </a:p>
          <a:p>
            <a:pPr eaLnBrk="1" hangingPunct="1">
              <a:spcBef>
                <a:spcPct val="20000"/>
              </a:spcBef>
              <a:defRPr/>
            </a:pPr>
            <a:endParaRPr lang="en-US" b="1" dirty="0">
              <a:solidFill>
                <a:srgbClr val="FFFF00"/>
              </a:solidFill>
              <a:latin typeface="Arial" charset="0"/>
              <a:cs typeface="Arial" charset="0"/>
            </a:endParaRPr>
          </a:p>
          <a:p>
            <a:pPr algn="ctr" eaLnBrk="1" hangingPunct="1">
              <a:spcBef>
                <a:spcPct val="20000"/>
              </a:spcBef>
              <a:defRPr/>
            </a:pPr>
            <a:r>
              <a:rPr lang="ar-JO" b="1" dirty="0">
                <a:solidFill>
                  <a:srgbClr val="FFFF00"/>
                </a:solidFill>
                <a:latin typeface="Arial" charset="0"/>
                <a:cs typeface="Arial" charset="0"/>
              </a:rPr>
              <a:t>دينيس ب. هولينجر، اختيار الخير، ١٤</a:t>
            </a:r>
            <a:endParaRPr lang="en-US" dirty="0">
              <a:latin typeface="Arial" charset="0"/>
              <a:cs typeface="Arial" charset="0"/>
            </a:endParaRPr>
          </a:p>
        </p:txBody>
      </p:sp>
      <p:pic>
        <p:nvPicPr>
          <p:cNvPr id="18435" name="Picture 6">
            <a:extLst>
              <a:ext uri="{FF2B5EF4-FFF2-40B4-BE49-F238E27FC236}">
                <a16:creationId xmlns:a16="http://schemas.microsoft.com/office/drawing/2014/main" id="{1895E33C-6A22-4039-0633-C547BD4B9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825" y="5154613"/>
            <a:ext cx="127317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FB128FD7-F2C0-AD4A-2F56-DEC3DF111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0"/>
            <a:ext cx="91979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a:extLst>
              <a:ext uri="{FF2B5EF4-FFF2-40B4-BE49-F238E27FC236}">
                <a16:creationId xmlns:a16="http://schemas.microsoft.com/office/drawing/2014/main" id="{06CA387B-0790-6E7C-DE54-F990EF15A26F}"/>
              </a:ext>
            </a:extLst>
          </p:cNvPr>
          <p:cNvSpPr txBox="1">
            <a:spLocks noChangeArrowheads="1"/>
          </p:cNvSpPr>
          <p:nvPr/>
        </p:nvSpPr>
        <p:spPr bwMode="auto">
          <a:xfrm>
            <a:off x="152400" y="1981200"/>
            <a:ext cx="8763000" cy="1077218"/>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algn="r" rtl="1" eaLnBrk="1" hangingPunct="1">
              <a:spcBef>
                <a:spcPct val="50000"/>
              </a:spcBef>
              <a:defRPr/>
            </a:pPr>
            <a:r>
              <a:rPr lang="ar-JO" altLang="x-none" sz="3200" b="1" dirty="0">
                <a:solidFill>
                  <a:schemeClr val="bg1"/>
                </a:solidFill>
              </a:rPr>
              <a:t>أ. إله المحبة الثالوث باعتباره الأساس النهائي والمطلق للأخلاق المسيحية (1 كو 13: 1-3، كو 3: 12-14، 1 يو 4: 7-8)</a:t>
            </a:r>
            <a:endParaRPr lang="en-US" altLang="x-none" sz="3200" b="1" dirty="0">
              <a:solidFill>
                <a:schemeClr val="bg1"/>
              </a:solidFill>
            </a:endParaRPr>
          </a:p>
        </p:txBody>
      </p:sp>
      <p:sp>
        <p:nvSpPr>
          <p:cNvPr id="4" name="Rectangle 3">
            <a:extLst>
              <a:ext uri="{FF2B5EF4-FFF2-40B4-BE49-F238E27FC236}">
                <a16:creationId xmlns:a16="http://schemas.microsoft.com/office/drawing/2014/main" id="{AD4A8074-8D8C-9F9B-E15C-D3F00DD15F6F}"/>
              </a:ext>
            </a:extLst>
          </p:cNvPr>
          <p:cNvSpPr/>
          <p:nvPr/>
        </p:nvSpPr>
        <p:spPr>
          <a:xfrm>
            <a:off x="19050" y="0"/>
            <a:ext cx="9144000" cy="861774"/>
          </a:xfrm>
          <a:prstGeom prst="rect">
            <a:avLst/>
          </a:prstGeom>
        </p:spPr>
        <p:txBody>
          <a:bodyPr>
            <a:spAutoFit/>
          </a:bodyPr>
          <a:lstStyle/>
          <a:p>
            <a:pPr algn="ctr">
              <a:defRPr/>
            </a:pPr>
            <a:r>
              <a:rPr lang="ar-JO" sz="5000" b="1" kern="0" dirty="0">
                <a:solidFill>
                  <a:schemeClr val="bg1"/>
                </a:solidFill>
                <a:effectLst>
                  <a:outerShdw blurRad="38100" dist="38100" dir="2700000" algn="tl">
                    <a:srgbClr val="000000"/>
                  </a:outerShdw>
                </a:effectLst>
                <a:latin typeface="Arial"/>
                <a:ea typeface="+mj-ea"/>
                <a:cs typeface="Arial"/>
              </a:rPr>
              <a:t>4. الطبيعة المميزة للأخلاق المسيحية</a:t>
            </a:r>
            <a:endParaRPr lang="en-US" dirty="0">
              <a:solidFill>
                <a:schemeClr val="bg1"/>
              </a:solidFil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B725CCF0-6F8C-BB7F-B47D-1C8F2032D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5">
            <a:extLst>
              <a:ext uri="{FF2B5EF4-FFF2-40B4-BE49-F238E27FC236}">
                <a16:creationId xmlns:a16="http://schemas.microsoft.com/office/drawing/2014/main" id="{AD5AD1D4-61FE-18E5-C588-A08A3342768B}"/>
              </a:ext>
            </a:extLst>
          </p:cNvPr>
          <p:cNvSpPr txBox="1">
            <a:spLocks noChangeArrowheads="1"/>
          </p:cNvSpPr>
          <p:nvPr/>
        </p:nvSpPr>
        <p:spPr bwMode="auto">
          <a:xfrm>
            <a:off x="152400" y="1600200"/>
            <a:ext cx="8763000" cy="584775"/>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algn="r" rtl="1" eaLnBrk="1" hangingPunct="1">
              <a:spcBef>
                <a:spcPct val="50000"/>
              </a:spcBef>
              <a:defRPr/>
            </a:pPr>
            <a:r>
              <a:rPr lang="ar-JO" altLang="x-none" sz="3200" b="1" dirty="0">
                <a:solidFill>
                  <a:schemeClr val="bg1"/>
                </a:solidFill>
              </a:rPr>
              <a:t>ب. مركزية يسوع المسيح</a:t>
            </a:r>
            <a:endParaRPr lang="en-US" altLang="x-none" sz="2800" b="1" dirty="0">
              <a:solidFill>
                <a:schemeClr val="bg1"/>
              </a:solidFill>
            </a:endParaRPr>
          </a:p>
        </p:txBody>
      </p:sp>
      <p:sp>
        <p:nvSpPr>
          <p:cNvPr id="5" name="Rectangle 4">
            <a:extLst>
              <a:ext uri="{FF2B5EF4-FFF2-40B4-BE49-F238E27FC236}">
                <a16:creationId xmlns:a16="http://schemas.microsoft.com/office/drawing/2014/main" id="{46639484-157C-16B6-9A03-C7347E161135}"/>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4. الطبيعة المميزة للأخلاق المسيحية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091F037E-4463-E200-7D08-92A534D1B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5">
            <a:extLst>
              <a:ext uri="{FF2B5EF4-FFF2-40B4-BE49-F238E27FC236}">
                <a16:creationId xmlns:a16="http://schemas.microsoft.com/office/drawing/2014/main" id="{F17FFB98-08EF-F135-B71B-82DE89CAC9E4}"/>
              </a:ext>
            </a:extLst>
          </p:cNvPr>
          <p:cNvSpPr txBox="1">
            <a:spLocks noChangeArrowheads="1"/>
          </p:cNvSpPr>
          <p:nvPr/>
        </p:nvSpPr>
        <p:spPr bwMode="auto">
          <a:xfrm>
            <a:off x="152400" y="1600200"/>
            <a:ext cx="8763000" cy="123110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مركزية يسوع المسيح</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defRPr/>
            </a:pPr>
            <a:r>
              <a:rPr lang="ar-JO" altLang="x-none" sz="2800" b="1" dirty="0">
                <a:solidFill>
                  <a:schemeClr val="bg1"/>
                </a:solidFill>
              </a:rPr>
              <a:t>1. كنموذج أخلاقي حي (عب 12: 1-2)</a:t>
            </a:r>
            <a:endParaRPr lang="en-US" altLang="x-none" sz="2800" b="1" dirty="0">
              <a:solidFill>
                <a:schemeClr val="bg1"/>
              </a:solidFill>
            </a:endParaRPr>
          </a:p>
        </p:txBody>
      </p:sp>
      <p:sp>
        <p:nvSpPr>
          <p:cNvPr id="5" name="Rectangle 4">
            <a:extLst>
              <a:ext uri="{FF2B5EF4-FFF2-40B4-BE49-F238E27FC236}">
                <a16:creationId xmlns:a16="http://schemas.microsoft.com/office/drawing/2014/main" id="{701A1C80-C032-B29C-323A-7FDD8F885FE4}"/>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4. الطبيعة المميزة للأخلاق المسيحية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a:extLst>
              <a:ext uri="{FF2B5EF4-FFF2-40B4-BE49-F238E27FC236}">
                <a16:creationId xmlns:a16="http://schemas.microsoft.com/office/drawing/2014/main" id="{15D15FD7-22C9-E9FC-EF59-0CAC35F07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a:extLst>
              <a:ext uri="{FF2B5EF4-FFF2-40B4-BE49-F238E27FC236}">
                <a16:creationId xmlns:a16="http://schemas.microsoft.com/office/drawing/2014/main" id="{7FCDCD81-913D-9B4A-123A-60C370F72851}"/>
              </a:ext>
            </a:extLst>
          </p:cNvPr>
          <p:cNvSpPr txBox="1">
            <a:spLocks noChangeArrowheads="1"/>
          </p:cNvSpPr>
          <p:nvPr/>
        </p:nvSpPr>
        <p:spPr bwMode="auto">
          <a:xfrm>
            <a:off x="152400" y="1600200"/>
            <a:ext cx="8763000" cy="1877437"/>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مركزية يسوع المسيح</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1. كنموذج أخلاقي حي (عب 12: 1-2)</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2. كتجسيد لمحبة الله الكاملة (يو 13: 34-35)</a:t>
            </a:r>
            <a:endParaRPr lang="en-US" altLang="en-US" dirty="0">
              <a:solidFill>
                <a:schemeClr val="bg1"/>
              </a:solidFill>
            </a:endParaRPr>
          </a:p>
        </p:txBody>
      </p:sp>
      <p:sp>
        <p:nvSpPr>
          <p:cNvPr id="4" name="Rectangle 3">
            <a:extLst>
              <a:ext uri="{FF2B5EF4-FFF2-40B4-BE49-F238E27FC236}">
                <a16:creationId xmlns:a16="http://schemas.microsoft.com/office/drawing/2014/main" id="{62DE3D21-75F2-569F-1EDC-B0DABB402ED4}"/>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4. الطبيعة المميزة للأخلاق المسيحية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0CFC5AAA-34BA-F3BE-921B-831C95F40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a:extLst>
              <a:ext uri="{FF2B5EF4-FFF2-40B4-BE49-F238E27FC236}">
                <a16:creationId xmlns:a16="http://schemas.microsoft.com/office/drawing/2014/main" id="{9057095C-6521-2971-1909-29AFD1028D3C}"/>
              </a:ext>
            </a:extLst>
          </p:cNvPr>
          <p:cNvSpPr txBox="1">
            <a:spLocks noChangeArrowheads="1"/>
          </p:cNvSpPr>
          <p:nvPr/>
        </p:nvSpPr>
        <p:spPr bwMode="auto">
          <a:xfrm>
            <a:off x="152400" y="1600200"/>
            <a:ext cx="8763000" cy="2431435"/>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مركزية يسوع المسيح</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1. كنموذج أخلاقي حي (عب 12: 1-2)</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2. كتجسيد لمحبة الله الكاملة (يو 13: 34-35)</a:t>
            </a:r>
            <a:endParaRPr kumimoji="0" lang="en-US" altLang="en-US" sz="24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defRPr/>
            </a:pPr>
            <a:r>
              <a:rPr lang="ar-JO" altLang="x-none" sz="2800" b="1" dirty="0">
                <a:solidFill>
                  <a:schemeClr val="bg1"/>
                </a:solidFill>
              </a:rPr>
              <a:t>3. كمصدر فداء للقوة التحويلية (غل 2: 20-21)</a:t>
            </a:r>
            <a:endParaRPr lang="en-US" altLang="x-none" sz="2800" b="1" dirty="0">
              <a:solidFill>
                <a:schemeClr val="bg1"/>
              </a:solidFill>
            </a:endParaRPr>
          </a:p>
        </p:txBody>
      </p:sp>
      <p:sp>
        <p:nvSpPr>
          <p:cNvPr id="4" name="Rectangle 3">
            <a:extLst>
              <a:ext uri="{FF2B5EF4-FFF2-40B4-BE49-F238E27FC236}">
                <a16:creationId xmlns:a16="http://schemas.microsoft.com/office/drawing/2014/main" id="{9866818C-52CE-3C3B-D083-C3AF9510D272}"/>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4. الطبيعة المميزة للأخلاق المسيحية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a:extLst>
              <a:ext uri="{FF2B5EF4-FFF2-40B4-BE49-F238E27FC236}">
                <a16:creationId xmlns:a16="http://schemas.microsoft.com/office/drawing/2014/main" id="{3A8EB057-745C-55F1-D437-32175A30B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a:extLst>
              <a:ext uri="{FF2B5EF4-FFF2-40B4-BE49-F238E27FC236}">
                <a16:creationId xmlns:a16="http://schemas.microsoft.com/office/drawing/2014/main" id="{316CD71E-C7A6-7743-ECA1-F98FE78EC333}"/>
              </a:ext>
            </a:extLst>
          </p:cNvPr>
          <p:cNvSpPr txBox="1">
            <a:spLocks noChangeArrowheads="1"/>
          </p:cNvSpPr>
          <p:nvPr/>
        </p:nvSpPr>
        <p:spPr bwMode="auto">
          <a:xfrm>
            <a:off x="152400" y="1600200"/>
            <a:ext cx="8763000" cy="307776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مركزية يسوع المسيح</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1. كنموذج أخلاقي حي (عب 12: 1-2)</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2. كتجسيد لمحبة الله الكاملة (يو 13: 34-35)</a:t>
            </a:r>
            <a:endParaRPr kumimoji="0" lang="en-US" altLang="en-US" sz="24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3. كمصدر فداء للقوة التحويلية (غل 2: 20-21)</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4. كهدف للحياة المسيحية (رو 8: 29، في 3: 7-14)</a:t>
            </a:r>
            <a:endParaRPr lang="en-US" altLang="en-US" dirty="0">
              <a:solidFill>
                <a:schemeClr val="bg1"/>
              </a:solidFill>
            </a:endParaRPr>
          </a:p>
        </p:txBody>
      </p:sp>
      <p:sp>
        <p:nvSpPr>
          <p:cNvPr id="4" name="Rectangle 3">
            <a:extLst>
              <a:ext uri="{FF2B5EF4-FFF2-40B4-BE49-F238E27FC236}">
                <a16:creationId xmlns:a16="http://schemas.microsoft.com/office/drawing/2014/main" id="{77E2AB76-6591-0EA6-B46F-003754C2359B}"/>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4. الطبيعة المميزة للأخلاق المسيحية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a:extLst>
              <a:ext uri="{FF2B5EF4-FFF2-40B4-BE49-F238E27FC236}">
                <a16:creationId xmlns:a16="http://schemas.microsoft.com/office/drawing/2014/main" id="{163C9A80-B00C-9D5A-8878-5DD023DBE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0EB30693-1CC4-01B4-619B-CA8088D97979}"/>
              </a:ext>
            </a:extLst>
          </p:cNvPr>
          <p:cNvSpPr txBox="1">
            <a:spLocks noChangeArrowheads="1"/>
          </p:cNvSpPr>
          <p:nvPr/>
        </p:nvSpPr>
        <p:spPr bwMode="auto">
          <a:xfrm>
            <a:off x="152400" y="1600200"/>
            <a:ext cx="8763000" cy="584775"/>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r" rtl="1" eaLnBrk="1" hangingPunct="1">
              <a:spcBef>
                <a:spcPts val="0"/>
              </a:spcBef>
              <a:defRPr/>
            </a:pPr>
            <a:r>
              <a:rPr lang="ar-JO" sz="3200" b="1" dirty="0">
                <a:solidFill>
                  <a:schemeClr val="bg1"/>
                </a:solidFill>
              </a:rPr>
              <a:t>ت. السلطة المطلقة للكتاب المقدس (2 تي 3: 16-17)</a:t>
            </a:r>
            <a:endParaRPr lang="en-US" sz="3200" b="1" dirty="0">
              <a:solidFill>
                <a:schemeClr val="bg1"/>
              </a:solidFill>
            </a:endParaRPr>
          </a:p>
        </p:txBody>
      </p:sp>
      <p:sp>
        <p:nvSpPr>
          <p:cNvPr id="4" name="Rectangle 3">
            <a:extLst>
              <a:ext uri="{FF2B5EF4-FFF2-40B4-BE49-F238E27FC236}">
                <a16:creationId xmlns:a16="http://schemas.microsoft.com/office/drawing/2014/main" id="{CBDF0FBC-0158-DAE1-930E-6AC4E5253899}"/>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4. الطبيعة المميزة للأخلاق المسيحية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a:extLst>
              <a:ext uri="{FF2B5EF4-FFF2-40B4-BE49-F238E27FC236}">
                <a16:creationId xmlns:a16="http://schemas.microsoft.com/office/drawing/2014/main" id="{29FFCD85-1611-5349-C193-D75F105AD7C5}"/>
              </a:ext>
            </a:extLst>
          </p:cNvPr>
          <p:cNvSpPr txBox="1">
            <a:spLocks noChangeArrowheads="1"/>
          </p:cNvSpPr>
          <p:nvPr/>
        </p:nvSpPr>
        <p:spPr bwMode="auto">
          <a:xfrm>
            <a:off x="152400" y="1600200"/>
            <a:ext cx="8763000" cy="1323439"/>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ts val="0"/>
              </a:spcBef>
              <a:spcAft>
                <a:spcPct val="0"/>
              </a:spcAft>
              <a:buClrTx/>
              <a:buSzTx/>
              <a:buFontTx/>
              <a:buNone/>
              <a:tabLst/>
              <a:defRPr/>
            </a:pPr>
            <a:r>
              <a:rPr kumimoji="0" lang="ar-JO"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ت. السلطة المطلقة للكتاب المقدس (2 تي 3: 16-17)</a:t>
            </a:r>
            <a:endParaRPr kumimoji="0" lang="en-US"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indent="0" algn="r" rtl="1" eaLnBrk="1" hangingPunct="1">
              <a:spcBef>
                <a:spcPct val="50000"/>
              </a:spcBef>
              <a:buNone/>
              <a:defRPr/>
            </a:pPr>
            <a:r>
              <a:rPr lang="ar-JO" altLang="en-US" b="1" dirty="0">
                <a:solidFill>
                  <a:schemeClr val="bg1"/>
                </a:solidFill>
              </a:rPr>
              <a:t>ث. الإعتراف بكل من محدودية الإنسان والخطية (أف 2: 1)</a:t>
            </a:r>
            <a:endParaRPr lang="en-US" altLang="en-US" b="1" dirty="0">
              <a:solidFill>
                <a:schemeClr val="bg1"/>
              </a:solidFill>
            </a:endParaRPr>
          </a:p>
        </p:txBody>
      </p:sp>
      <p:sp>
        <p:nvSpPr>
          <p:cNvPr id="4" name="Rectangle 3">
            <a:extLst>
              <a:ext uri="{FF2B5EF4-FFF2-40B4-BE49-F238E27FC236}">
                <a16:creationId xmlns:a16="http://schemas.microsoft.com/office/drawing/2014/main" id="{690F68E4-B755-0C17-720C-B7940FE53223}"/>
              </a:ext>
            </a:extLst>
          </p:cNvPr>
          <p:cNvSpPr/>
          <p:nvPr/>
        </p:nvSpPr>
        <p:spPr>
          <a:xfrm>
            <a:off x="19050" y="0"/>
            <a:ext cx="9144000" cy="861774"/>
          </a:xfrm>
          <a:prstGeom prst="rect">
            <a:avLst/>
          </a:prstGeom>
        </p:spPr>
        <p:txBody>
          <a:bodyPr>
            <a:spAutoFit/>
          </a:bodyPr>
          <a:lstStyle/>
          <a:p>
            <a:pPr algn="ctr">
              <a:defRPr/>
            </a:pPr>
            <a:r>
              <a:rPr lang="ar-JO" sz="5000" b="1" kern="0" dirty="0">
                <a:solidFill>
                  <a:srgbClr val="993300"/>
                </a:solidFill>
                <a:effectLst>
                  <a:outerShdw blurRad="38100" dist="38100" dir="2700000" algn="tl">
                    <a:srgbClr val="000000"/>
                  </a:outerShdw>
                </a:effectLst>
                <a:latin typeface="Arial"/>
                <a:ea typeface="+mj-ea"/>
                <a:cs typeface="Arial"/>
              </a:rPr>
              <a:t>4. الطبيعة المميزة للأخلاق المسيحية</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a:extLst>
              <a:ext uri="{FF2B5EF4-FFF2-40B4-BE49-F238E27FC236}">
                <a16:creationId xmlns:a16="http://schemas.microsoft.com/office/drawing/2014/main" id="{74C5D0D5-4481-0A1B-1335-BFAA8C096BEB}"/>
              </a:ext>
            </a:extLst>
          </p:cNvPr>
          <p:cNvSpPr txBox="1">
            <a:spLocks noChangeArrowheads="1"/>
          </p:cNvSpPr>
          <p:nvPr/>
        </p:nvSpPr>
        <p:spPr bwMode="auto">
          <a:xfrm>
            <a:off x="152400" y="1600200"/>
            <a:ext cx="8763000" cy="2062103"/>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ts val="0"/>
              </a:spcBef>
              <a:spcAft>
                <a:spcPct val="0"/>
              </a:spcAft>
              <a:buClrTx/>
              <a:buSzTx/>
              <a:buFontTx/>
              <a:buNone/>
              <a:tabLst/>
              <a:defRPr/>
            </a:pPr>
            <a:r>
              <a:rPr kumimoji="0" lang="ar-JO" sz="32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ت. السلطة المطلقة للكتاب المقدس (2 تي 3: 16-17)</a:t>
            </a:r>
            <a:endParaRPr kumimoji="0" lang="en-US" sz="32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en-US"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ث. الإعتراف بكل من محدودية الإنسان والخطية (أف 2: 1)</a:t>
            </a:r>
            <a:endParaRPr kumimoji="0" lang="en-US" altLang="en-US"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indent="0" algn="r" rtl="1" eaLnBrk="1" hangingPunct="1">
              <a:spcBef>
                <a:spcPct val="50000"/>
              </a:spcBef>
              <a:buNone/>
              <a:defRPr/>
            </a:pPr>
            <a:r>
              <a:rPr lang="ar-JO" altLang="en-US" b="1" dirty="0">
                <a:solidFill>
                  <a:schemeClr val="bg1"/>
                </a:solidFill>
              </a:rPr>
              <a:t>ج. الإيجابية مقابل السلبية البحتة (في 2: 15-16)</a:t>
            </a:r>
            <a:endParaRPr lang="en-US" altLang="en-US" b="1" dirty="0">
              <a:solidFill>
                <a:schemeClr val="bg1"/>
              </a:solidFill>
            </a:endParaRPr>
          </a:p>
        </p:txBody>
      </p:sp>
      <p:sp>
        <p:nvSpPr>
          <p:cNvPr id="4" name="Rectangle 3">
            <a:extLst>
              <a:ext uri="{FF2B5EF4-FFF2-40B4-BE49-F238E27FC236}">
                <a16:creationId xmlns:a16="http://schemas.microsoft.com/office/drawing/2014/main" id="{60CD37B4-2D96-C4AB-B386-00A33B9D7759}"/>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outerShdw blurRad="38100" dist="38100" dir="2700000" algn="tl">
                    <a:srgbClr val="000000"/>
                  </a:outerShdw>
                </a:effectLst>
                <a:uLnTx/>
                <a:uFillTx/>
                <a:latin typeface="Arial"/>
                <a:ea typeface="+mn-ea"/>
                <a:cs typeface="Arial"/>
              </a:rPr>
              <a:t>4. الطبيعة المميزة للأخلاق المسيحية</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D46631-CAC1-A964-1506-EEC8C89FAFB0}"/>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outerShdw blurRad="38100" dist="38100" dir="2700000" algn="tl">
                    <a:srgbClr val="000000"/>
                  </a:outerShdw>
                </a:effectLst>
                <a:uLnTx/>
                <a:uFillTx/>
                <a:latin typeface="Arial"/>
                <a:ea typeface="+mn-ea"/>
                <a:cs typeface="Arial"/>
              </a:rPr>
              <a:t>4. الطبيعة المميزة للأخلاق المسيحية</a:t>
            </a:r>
          </a:p>
        </p:txBody>
      </p:sp>
      <p:sp>
        <p:nvSpPr>
          <p:cNvPr id="4" name="Rectangle 3">
            <a:extLst>
              <a:ext uri="{FF2B5EF4-FFF2-40B4-BE49-F238E27FC236}">
                <a16:creationId xmlns:a16="http://schemas.microsoft.com/office/drawing/2014/main" id="{99B8136C-53EE-6DF5-6FD0-29526A5DCD8B}"/>
              </a:ext>
            </a:extLst>
          </p:cNvPr>
          <p:cNvSpPr/>
          <p:nvPr/>
        </p:nvSpPr>
        <p:spPr>
          <a:xfrm>
            <a:off x="304800" y="1663700"/>
            <a:ext cx="8610600" cy="3637919"/>
          </a:xfrm>
          <a:prstGeom prst="rect">
            <a:avLst/>
          </a:prstGeom>
          <a:ln w="63500">
            <a:solidFill>
              <a:srgbClr val="FFFF00"/>
            </a:solidFill>
          </a:ln>
        </p:spPr>
        <p:txBody>
          <a:bodyPr>
            <a:spAutoFit/>
          </a:bodyPr>
          <a:lstStyle/>
          <a:p>
            <a:pPr algn="r" rtl="1" eaLnBrk="1" hangingPunct="1">
              <a:spcBef>
                <a:spcPct val="20000"/>
              </a:spcBef>
              <a:defRPr/>
            </a:pPr>
            <a:r>
              <a:rPr lang="ar-JO" altLang="en-US" b="1" dirty="0">
                <a:solidFill>
                  <a:srgbClr val="FFFF00"/>
                </a:solidFill>
              </a:rPr>
              <a:t>هناك قصة عن تلميذ سُئل عن رأيه في الله، فأجاب أنه بقدر ما يستطيع أن يفهم، كان الله من ذلك النوع من الأشخاص الذي يتطفل دائماً ليرى ما إذا كان أي شخص يستمتع بوقته ويحاول إيقاف ذلك، وأخشى أن هذا هو نوع الفكرة التي تثيرها كلمة الأخلاق في أذهان الكثير من الناس: شيء يتدخل، شيء يمنعك من قضاء وقت ممتع، في الواقع القواعد الأخلاقية هي توجيهات لتشغيل الآلة البشرية، كل قاعدة أخلاقية موجودة لمنع حدوث أي عطل أو إجهاد أو احتكاك في تشغيل تلك الآلة.</a:t>
            </a:r>
          </a:p>
          <a:p>
            <a:pPr eaLnBrk="1" hangingPunct="1">
              <a:spcBef>
                <a:spcPct val="20000"/>
              </a:spcBef>
              <a:defRPr/>
            </a:pPr>
            <a:endParaRPr lang="en-US" altLang="en-US" b="1" dirty="0">
              <a:solidFill>
                <a:srgbClr val="FFFF00"/>
              </a:solidFill>
            </a:endParaRPr>
          </a:p>
          <a:p>
            <a:pPr eaLnBrk="1" hangingPunct="1">
              <a:spcBef>
                <a:spcPct val="20000"/>
              </a:spcBef>
              <a:defRPr/>
            </a:pPr>
            <a:endParaRPr lang="en-US" altLang="en-US" b="1" dirty="0">
              <a:solidFill>
                <a:srgbClr val="FFFF00"/>
              </a:solidFill>
            </a:endParaRPr>
          </a:p>
          <a:p>
            <a:pPr algn="ctr" eaLnBrk="1" hangingPunct="1">
              <a:spcBef>
                <a:spcPct val="20000"/>
              </a:spcBef>
              <a:defRPr/>
            </a:pPr>
            <a:r>
              <a:rPr lang="ar-JO" altLang="en-US" b="1" dirty="0">
                <a:solidFill>
                  <a:srgbClr val="FFFF00"/>
                </a:solidFill>
              </a:rPr>
              <a:t>سي. إس. لويس، المسيحية المجردة، 69</a:t>
            </a:r>
            <a:endParaRPr lang="en-US" altLang="en-US" dirty="0">
              <a:solidFill>
                <a:srgbClr val="FFFF00"/>
              </a:solidFill>
            </a:endParaRPr>
          </a:p>
        </p:txBody>
      </p:sp>
      <p:pic>
        <p:nvPicPr>
          <p:cNvPr id="65539" name="Picture 11">
            <a:extLst>
              <a:ext uri="{FF2B5EF4-FFF2-40B4-BE49-F238E27FC236}">
                <a16:creationId xmlns:a16="http://schemas.microsoft.com/office/drawing/2014/main" id="{222F9CF9-9AC5-7EFF-4BDE-75D8EF94A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5267425"/>
            <a:ext cx="1295400" cy="15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7" descr="41dxmmnb5NL">
            <a:extLst>
              <a:ext uri="{FF2B5EF4-FFF2-40B4-BE49-F238E27FC236}">
                <a16:creationId xmlns:a16="http://schemas.microsoft.com/office/drawing/2014/main" id="{FE4C412C-EBF7-DB89-A687-835E59450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3276600" y="2809875"/>
            <a:ext cx="25908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38" name="Rectangle 2">
            <a:extLst>
              <a:ext uri="{FF2B5EF4-FFF2-40B4-BE49-F238E27FC236}">
                <a16:creationId xmlns:a16="http://schemas.microsoft.com/office/drawing/2014/main" id="{4C34C93D-CBED-1D76-7C25-DBE43945F315}"/>
              </a:ext>
            </a:extLst>
          </p:cNvPr>
          <p:cNvSpPr>
            <a:spLocks noGrp="1" noChangeArrowheads="1"/>
          </p:cNvSpPr>
          <p:nvPr>
            <p:ph type="title"/>
          </p:nvPr>
        </p:nvSpPr>
        <p:spPr>
          <a:xfrm>
            <a:off x="0" y="228600"/>
            <a:ext cx="9144000" cy="2438400"/>
          </a:xfrm>
          <a:ln>
            <a:solidFill>
              <a:schemeClr val="accent1"/>
            </a:solidFill>
          </a:ln>
        </p:spPr>
        <p:txBody>
          <a:bodyPr/>
          <a:lstStyle/>
          <a:p>
            <a:pPr eaLnBrk="1" hangingPunct="1">
              <a:defRPr/>
            </a:pPr>
            <a:r>
              <a:rPr lang="ar-JO" b="1" dirty="0">
                <a:solidFill>
                  <a:srgbClr val="C00000"/>
                </a:solidFill>
                <a:latin typeface="Arial" panose="020B0604020202020204" pitchFamily="34" charset="0"/>
                <a:ea typeface="+mj-ea"/>
                <a:cs typeface="Arial" panose="020B0604020202020204" pitchFamily="34" charset="0"/>
              </a:rPr>
              <a:t>2. فهم كيفية عمل القرارات الأخلاقية:        عنصر إبساتيف</a:t>
            </a:r>
            <a:endParaRPr lang="en-US" b="1" dirty="0">
              <a:solidFill>
                <a:srgbClr val="C00000"/>
              </a:solidFill>
              <a:latin typeface="Arial" panose="020B0604020202020204" pitchFamily="34" charset="0"/>
              <a:ea typeface="+mj-ea"/>
              <a:cs typeface="Arial" panose="020B0604020202020204" pitchFamily="34" charset="0"/>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2C5603-6207-5932-4555-DBECEA798EA8}"/>
              </a:ext>
            </a:extLst>
          </p:cNvPr>
          <p:cNvSpPr/>
          <p:nvPr/>
        </p:nvSpPr>
        <p:spPr>
          <a:xfrm>
            <a:off x="19050" y="0"/>
            <a:ext cx="9144000" cy="861774"/>
          </a:xfrm>
          <a:prstGeom prst="rect">
            <a:avLst/>
          </a:prstGeom>
        </p:spPr>
        <p:txBody>
          <a:bodyPr>
            <a:spAutoFit/>
          </a:bodyPr>
          <a:lstStyle/>
          <a:p>
            <a:pPr algn="ctr">
              <a:defRPr/>
            </a:pPr>
            <a:r>
              <a:rPr lang="ar-JO" sz="5000" b="1" kern="0" dirty="0">
                <a:solidFill>
                  <a:srgbClr val="993300"/>
                </a:solidFill>
                <a:latin typeface="Arial"/>
                <a:ea typeface="+mj-ea"/>
                <a:cs typeface="Arial"/>
              </a:rPr>
              <a:t>5. أهمية وصعوبة المؤسسة الأخلاقية</a:t>
            </a:r>
            <a:endParaRPr lang="en-US"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5">
            <a:extLst>
              <a:ext uri="{FF2B5EF4-FFF2-40B4-BE49-F238E27FC236}">
                <a16:creationId xmlns:a16="http://schemas.microsoft.com/office/drawing/2014/main" id="{AABEADDE-4772-6000-C32A-2DC529D0B0B4}"/>
              </a:ext>
            </a:extLst>
          </p:cNvPr>
          <p:cNvSpPr txBox="1">
            <a:spLocks noChangeArrowheads="1"/>
          </p:cNvSpPr>
          <p:nvPr/>
        </p:nvSpPr>
        <p:spPr bwMode="auto">
          <a:xfrm>
            <a:off x="152400" y="2514600"/>
            <a:ext cx="8763000" cy="584775"/>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algn="r" rtl="1" eaLnBrk="1" hangingPunct="1">
              <a:spcBef>
                <a:spcPct val="50000"/>
              </a:spcBef>
              <a:defRPr/>
            </a:pPr>
            <a:r>
              <a:rPr lang="ar-JO" altLang="x-none" sz="3200" b="1" dirty="0">
                <a:solidFill>
                  <a:schemeClr val="bg1"/>
                </a:solidFill>
              </a:rPr>
              <a:t>أ. أهمية المؤسسة الأخلاقية</a:t>
            </a:r>
            <a:endParaRPr lang="en-US" altLang="x-none" sz="3200" b="1" dirty="0">
              <a:solidFill>
                <a:schemeClr val="bg1"/>
              </a:solidFill>
            </a:endParaRPr>
          </a:p>
        </p:txBody>
      </p:sp>
      <p:sp>
        <p:nvSpPr>
          <p:cNvPr id="4" name="Rectangle 3">
            <a:extLst>
              <a:ext uri="{FF2B5EF4-FFF2-40B4-BE49-F238E27FC236}">
                <a16:creationId xmlns:a16="http://schemas.microsoft.com/office/drawing/2014/main" id="{A604D5F3-A785-C91C-13FC-978DD69FD353}"/>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5">
            <a:extLst>
              <a:ext uri="{FF2B5EF4-FFF2-40B4-BE49-F238E27FC236}">
                <a16:creationId xmlns:a16="http://schemas.microsoft.com/office/drawing/2014/main" id="{1AA82B4D-BC7E-A510-C754-E9532AF7EECB}"/>
              </a:ext>
            </a:extLst>
          </p:cNvPr>
          <p:cNvSpPr txBox="1">
            <a:spLocks noChangeArrowheads="1"/>
          </p:cNvSpPr>
          <p:nvPr/>
        </p:nvSpPr>
        <p:spPr bwMode="auto">
          <a:xfrm>
            <a:off x="152400" y="2514600"/>
            <a:ext cx="8763000" cy="123110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 أهمية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defRPr/>
            </a:pPr>
            <a:r>
              <a:rPr lang="ar-JO" altLang="x-none" sz="2800" b="1" dirty="0">
                <a:solidFill>
                  <a:schemeClr val="bg1"/>
                </a:solidFill>
              </a:rPr>
              <a:t>1. يجب أن يعيش كل شخص وكل مجتمع وفقاً لبعض القواعد الأخلاقية</a:t>
            </a:r>
            <a:endParaRPr lang="en-US" altLang="x-none" sz="2800" b="1" dirty="0">
              <a:solidFill>
                <a:schemeClr val="bg1"/>
              </a:solidFill>
            </a:endParaRPr>
          </a:p>
        </p:txBody>
      </p:sp>
      <p:sp>
        <p:nvSpPr>
          <p:cNvPr id="4" name="Rectangle 3">
            <a:extLst>
              <a:ext uri="{FF2B5EF4-FFF2-40B4-BE49-F238E27FC236}">
                <a16:creationId xmlns:a16="http://schemas.microsoft.com/office/drawing/2014/main" id="{0D06F71E-18B5-440F-A03A-8A571D5785B1}"/>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5C153B-8B81-C2C5-716B-09437F8B790A}"/>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C1BA052-2AA9-FFD2-C964-34D9F3905DFD}"/>
              </a:ext>
            </a:extLst>
          </p:cNvPr>
          <p:cNvSpPr/>
          <p:nvPr/>
        </p:nvSpPr>
        <p:spPr>
          <a:xfrm>
            <a:off x="228600" y="2667000"/>
            <a:ext cx="8077200" cy="1471172"/>
          </a:xfrm>
          <a:prstGeom prst="rect">
            <a:avLst/>
          </a:prstGeom>
          <a:ln w="63500">
            <a:solidFill>
              <a:srgbClr val="FFFF00"/>
            </a:solidFill>
          </a:ln>
        </p:spPr>
        <p:txBody>
          <a:bodyPr>
            <a:spAutoFit/>
          </a:bodyPr>
          <a:lstStyle/>
          <a:p>
            <a:pPr algn="r" rtl="1" eaLnBrk="1" hangingPunct="1">
              <a:spcBef>
                <a:spcPct val="20000"/>
              </a:spcBef>
              <a:defRPr/>
            </a:pPr>
            <a:r>
              <a:rPr lang="ar-JO" sz="2800" b="1" dirty="0">
                <a:solidFill>
                  <a:srgbClr val="FFFF00"/>
                </a:solidFill>
                <a:effectLst>
                  <a:outerShdw blurRad="38100" dist="38100" dir="2700000" algn="tl">
                    <a:srgbClr val="000000">
                      <a:alpha val="43137"/>
                    </a:srgbClr>
                  </a:outerShdw>
                </a:effectLst>
                <a:latin typeface="Arial" charset="0"/>
                <a:cs typeface="Arial" charset="0"/>
              </a:rPr>
              <a:t>لدى البشر في جميع أنحاء الأرض، فكرة غريبة مفادها أنه يجب عليهم التصرف بطريقة معينة، ولا يمكنهم التخلص منها حقاً.</a:t>
            </a:r>
            <a:endParaRPr lang="en-US" sz="2800" b="1" dirty="0">
              <a:solidFill>
                <a:srgbClr val="FFFF00"/>
              </a:solidFill>
              <a:effectLst>
                <a:outerShdw blurRad="38100" dist="38100" dir="2700000" algn="tl">
                  <a:srgbClr val="000000">
                    <a:alpha val="43137"/>
                  </a:srgbClr>
                </a:outerShdw>
              </a:effectLst>
              <a:latin typeface="Arial" charset="0"/>
              <a:cs typeface="Arial" charset="0"/>
            </a:endParaRPr>
          </a:p>
          <a:p>
            <a:pPr algn="ctr" eaLnBrk="1" hangingPunct="1">
              <a:spcBef>
                <a:spcPct val="20000"/>
              </a:spcBef>
              <a:defRPr/>
            </a:pPr>
            <a:r>
              <a:rPr lang="ar-JO" sz="2800" b="1" dirty="0">
                <a:solidFill>
                  <a:srgbClr val="FFFF00"/>
                </a:solidFill>
                <a:latin typeface="Arial" charset="0"/>
                <a:cs typeface="Arial" charset="0"/>
              </a:rPr>
              <a:t>سي. إس. لويس، المسيحية المجردة، 21</a:t>
            </a:r>
            <a:endParaRPr lang="en-US" sz="2800" b="1" dirty="0">
              <a:solidFill>
                <a:srgbClr val="FFFF00"/>
              </a:solidFill>
              <a:latin typeface="Arial" charset="0"/>
              <a:cs typeface="Arial" charset="0"/>
            </a:endParaRPr>
          </a:p>
        </p:txBody>
      </p:sp>
      <p:pic>
        <p:nvPicPr>
          <p:cNvPr id="69635" name="Picture 11">
            <a:extLst>
              <a:ext uri="{FF2B5EF4-FFF2-40B4-BE49-F238E27FC236}">
                <a16:creationId xmlns:a16="http://schemas.microsoft.com/office/drawing/2014/main" id="{A0E8B027-F968-9E5F-59AD-AF016F879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8" y="4267200"/>
            <a:ext cx="210026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5">
            <a:extLst>
              <a:ext uri="{FF2B5EF4-FFF2-40B4-BE49-F238E27FC236}">
                <a16:creationId xmlns:a16="http://schemas.microsoft.com/office/drawing/2014/main" id="{5E72DD01-401B-C747-C41D-EDC2989514AC}"/>
              </a:ext>
            </a:extLst>
          </p:cNvPr>
          <p:cNvSpPr txBox="1">
            <a:spLocks noChangeArrowheads="1"/>
          </p:cNvSpPr>
          <p:nvPr/>
        </p:nvSpPr>
        <p:spPr bwMode="auto">
          <a:xfrm>
            <a:off x="152400" y="2514600"/>
            <a:ext cx="8763000" cy="1661993"/>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 أهمية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2. من منظور مسيحي فإن العيش غير الأخلاقي يضعف ويحد من قدرتنا على التفكير والتصرف بطرق تكرم الله (رو 1: 18-32) </a:t>
            </a:r>
            <a:endParaRPr lang="en-US" altLang="en-US" dirty="0">
              <a:solidFill>
                <a:schemeClr val="bg1"/>
              </a:solidFill>
            </a:endParaRPr>
          </a:p>
        </p:txBody>
      </p:sp>
      <p:sp>
        <p:nvSpPr>
          <p:cNvPr id="4" name="Rectangle 3">
            <a:extLst>
              <a:ext uri="{FF2B5EF4-FFF2-40B4-BE49-F238E27FC236}">
                <a16:creationId xmlns:a16="http://schemas.microsoft.com/office/drawing/2014/main" id="{39DC6DE7-23F9-2B09-942B-BABDD60A04E3}"/>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8A7E45-683D-5B9B-23A7-F991CB76AFE2}"/>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98751A8E-601D-44C3-C157-0C53B0FBC83D}"/>
              </a:ext>
            </a:extLst>
          </p:cNvPr>
          <p:cNvSpPr/>
          <p:nvPr/>
        </p:nvSpPr>
        <p:spPr>
          <a:xfrm>
            <a:off x="438150" y="2590800"/>
            <a:ext cx="8305800" cy="2382191"/>
          </a:xfrm>
          <a:prstGeom prst="rect">
            <a:avLst/>
          </a:prstGeom>
          <a:ln w="63500">
            <a:solidFill>
              <a:srgbClr val="FFFF00"/>
            </a:solidFill>
          </a:ln>
        </p:spPr>
        <p:txBody>
          <a:bodyPr>
            <a:spAutoFit/>
          </a:bodyPr>
          <a:lstStyle/>
          <a:p>
            <a:pPr algn="r" rtl="1" eaLnBrk="1" hangingPunct="1">
              <a:spcBef>
                <a:spcPct val="20000"/>
              </a:spcBef>
              <a:defRPr/>
            </a:pPr>
            <a:r>
              <a:rPr lang="ar-JO" altLang="en-US" b="1" dirty="0">
                <a:solidFill>
                  <a:srgbClr val="FFFF00"/>
                </a:solidFill>
              </a:rPr>
              <a:t>الخطية تفسد الإدراك، مما يؤدي إلى المزيد من الخطيئة، مما يؤدي إلى مزيد من فساد العقل وما إلى ذلك. النقطة الشاملة [في رومية 1] واضحة: السلوك غير الأخلاقي يقوض قدرة الفرد على التفكير بشكل سليم، على الأقل حول قضايا معينة. من هذه المقاطع، يبدو أن المواضيع الرئيسية التي يعمي عنها العقل الفاسد هي الله، والأخلاق، وجوانب معينة من الطبيعة البشرية.</a:t>
            </a:r>
            <a:endParaRPr lang="en-US" altLang="en-US" b="1" dirty="0">
              <a:solidFill>
                <a:srgbClr val="FFFF00"/>
              </a:solidFill>
            </a:endParaRPr>
          </a:p>
          <a:p>
            <a:pPr algn="ctr" eaLnBrk="1" hangingPunct="1">
              <a:spcBef>
                <a:spcPct val="20000"/>
              </a:spcBef>
              <a:defRPr/>
            </a:pPr>
            <a:r>
              <a:rPr lang="ar-JO" altLang="en-US" b="1" dirty="0">
                <a:solidFill>
                  <a:srgbClr val="FFFF00"/>
                </a:solidFill>
              </a:rPr>
              <a:t>جيمس س. شبيغل، صناعة الملحد، ٥٤</a:t>
            </a:r>
            <a:endParaRPr lang="en-US" dirty="0"/>
          </a:p>
        </p:txBody>
      </p:sp>
      <p:pic>
        <p:nvPicPr>
          <p:cNvPr id="71683" name="Picture 11">
            <a:extLst>
              <a:ext uri="{FF2B5EF4-FFF2-40B4-BE49-F238E27FC236}">
                <a16:creationId xmlns:a16="http://schemas.microsoft.com/office/drawing/2014/main" id="{E7BA0C77-44AB-14E6-70CD-5946CC4E9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233988"/>
            <a:ext cx="106680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
            <a:extLst>
              <a:ext uri="{FF2B5EF4-FFF2-40B4-BE49-F238E27FC236}">
                <a16:creationId xmlns:a16="http://schemas.microsoft.com/office/drawing/2014/main" id="{74698272-82BB-7683-74A0-764DF7F2CB18}"/>
              </a:ext>
            </a:extLst>
          </p:cNvPr>
          <p:cNvSpPr txBox="1">
            <a:spLocks noChangeArrowheads="1"/>
          </p:cNvSpPr>
          <p:nvPr/>
        </p:nvSpPr>
        <p:spPr bwMode="auto">
          <a:xfrm>
            <a:off x="152400" y="2514600"/>
            <a:ext cx="8763000" cy="2092881"/>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 أهمية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3. توفر الأخلاق الرجاء والإرشاد للحياة الصحيحة في وسط عالمنا اليائس الخالي من الهدف والمحطم بالخطية (يو 10: 10، 1 بط 3: 15)</a:t>
            </a:r>
            <a:endParaRPr lang="en-US" altLang="en-US" dirty="0">
              <a:solidFill>
                <a:schemeClr val="bg1"/>
              </a:solidFill>
            </a:endParaRPr>
          </a:p>
        </p:txBody>
      </p:sp>
      <p:sp>
        <p:nvSpPr>
          <p:cNvPr id="4" name="Rectangle 3">
            <a:extLst>
              <a:ext uri="{FF2B5EF4-FFF2-40B4-BE49-F238E27FC236}">
                <a16:creationId xmlns:a16="http://schemas.microsoft.com/office/drawing/2014/main" id="{0CE44B1F-9D24-25AD-BA2F-DC45E5C5AEFD}"/>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03E0FC-5933-C195-630F-DD2501ECB6EE}"/>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6108EFBB-ABFA-C0F2-CE0C-2EED7241E5AE}"/>
              </a:ext>
            </a:extLst>
          </p:cNvPr>
          <p:cNvSpPr/>
          <p:nvPr/>
        </p:nvSpPr>
        <p:spPr>
          <a:xfrm>
            <a:off x="438150" y="2895600"/>
            <a:ext cx="8305800" cy="1643527"/>
          </a:xfrm>
          <a:prstGeom prst="rect">
            <a:avLst/>
          </a:prstGeom>
          <a:ln w="63500">
            <a:solidFill>
              <a:srgbClr val="FFFF00"/>
            </a:solidFill>
          </a:ln>
        </p:spPr>
        <p:txBody>
          <a:bodyPr>
            <a:spAutoFit/>
          </a:bodyPr>
          <a:lstStyle/>
          <a:p>
            <a:pPr algn="r" rtl="1" eaLnBrk="1" hangingPunct="1">
              <a:spcBef>
                <a:spcPct val="20000"/>
              </a:spcBef>
              <a:defRPr/>
            </a:pPr>
            <a:r>
              <a:rPr lang="ar-JO" altLang="en-US" b="1" dirty="0">
                <a:solidFill>
                  <a:srgbClr val="FFFF00"/>
                </a:solidFill>
                <a:effectLst>
                  <a:outerShdw blurRad="38100" dist="38100" dir="2700000" algn="tl">
                    <a:srgbClr val="000000"/>
                  </a:outerShdw>
                </a:effectLst>
              </a:rPr>
              <a:t>هذه هي الكوميديا ​​المأساوية لموقفنا – فنحن نستمر في المطالبة بتلك الصفات التي نجعلها مستحيلة. . . . نضحك على الشرف ونصدم عندما نجد خونة بيننا. نحن نخصي ونطلب أن تكون الخصية مثمرة.</a:t>
            </a:r>
            <a:endParaRPr lang="en-US" altLang="en-US" b="1" dirty="0">
              <a:solidFill>
                <a:srgbClr val="FFFF00"/>
              </a:solidFill>
              <a:effectLst>
                <a:outerShdw blurRad="38100" dist="38100" dir="2700000" algn="tl">
                  <a:srgbClr val="000000"/>
                </a:outerShdw>
              </a:effectLst>
            </a:endParaRPr>
          </a:p>
          <a:p>
            <a:pPr algn="ctr" eaLnBrk="1" hangingPunct="1">
              <a:spcBef>
                <a:spcPct val="20000"/>
              </a:spcBef>
              <a:defRPr/>
            </a:pPr>
            <a:r>
              <a:rPr lang="ar-JO" altLang="en-US" b="1" dirty="0">
                <a:solidFill>
                  <a:srgbClr val="FFFF00"/>
                </a:solidFill>
                <a:effectLst>
                  <a:outerShdw blurRad="38100" dist="38100" dir="2700000" algn="tl">
                    <a:srgbClr val="000000"/>
                  </a:outerShdw>
                </a:effectLst>
              </a:rPr>
              <a:t>سي إس لويس، إلغاء الإنسان، 35</a:t>
            </a:r>
            <a:endParaRPr lang="en-US" dirty="0"/>
          </a:p>
        </p:txBody>
      </p:sp>
      <p:pic>
        <p:nvPicPr>
          <p:cNvPr id="73731" name="Picture 11">
            <a:extLst>
              <a:ext uri="{FF2B5EF4-FFF2-40B4-BE49-F238E27FC236}">
                <a16:creationId xmlns:a16="http://schemas.microsoft.com/office/drawing/2014/main" id="{03C4B888-ED84-BF42-855E-8ACE855A6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705350"/>
            <a:ext cx="1752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5">
            <a:extLst>
              <a:ext uri="{FF2B5EF4-FFF2-40B4-BE49-F238E27FC236}">
                <a16:creationId xmlns:a16="http://schemas.microsoft.com/office/drawing/2014/main" id="{C53EAA7B-59FE-B2A6-F3CB-AF8191FF9029}"/>
              </a:ext>
            </a:extLst>
          </p:cNvPr>
          <p:cNvSpPr txBox="1">
            <a:spLocks noChangeArrowheads="1"/>
          </p:cNvSpPr>
          <p:nvPr/>
        </p:nvSpPr>
        <p:spPr bwMode="auto">
          <a:xfrm>
            <a:off x="152400" y="2514600"/>
            <a:ext cx="8763000" cy="584775"/>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371600" indent="-4572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algn="r" rtl="1" eaLnBrk="1" hangingPunct="1">
              <a:spcBef>
                <a:spcPct val="50000"/>
              </a:spcBef>
              <a:defRPr/>
            </a:pPr>
            <a:r>
              <a:rPr lang="ar-JO" altLang="x-none" sz="3200" b="1" dirty="0">
                <a:solidFill>
                  <a:schemeClr val="bg1"/>
                </a:solidFill>
              </a:rPr>
              <a:t>ب. صعوبة المؤسسة الأخلاقية</a:t>
            </a:r>
            <a:endParaRPr lang="en-US" altLang="x-none" sz="3200" b="1" dirty="0">
              <a:solidFill>
                <a:schemeClr val="bg1"/>
              </a:solidFill>
            </a:endParaRPr>
          </a:p>
        </p:txBody>
      </p:sp>
      <p:sp>
        <p:nvSpPr>
          <p:cNvPr id="4" name="Rectangle 3">
            <a:extLst>
              <a:ext uri="{FF2B5EF4-FFF2-40B4-BE49-F238E27FC236}">
                <a16:creationId xmlns:a16="http://schemas.microsoft.com/office/drawing/2014/main" id="{B22FDC9B-0FA9-F8D0-48CB-B9C00A6E01FC}"/>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5">
            <a:extLst>
              <a:ext uri="{FF2B5EF4-FFF2-40B4-BE49-F238E27FC236}">
                <a16:creationId xmlns:a16="http://schemas.microsoft.com/office/drawing/2014/main" id="{5B18F432-460A-2A2D-2AC6-9FB4BB853FC5}"/>
              </a:ext>
            </a:extLst>
          </p:cNvPr>
          <p:cNvSpPr txBox="1">
            <a:spLocks noChangeArrowheads="1"/>
          </p:cNvSpPr>
          <p:nvPr/>
        </p:nvSpPr>
        <p:spPr bwMode="auto">
          <a:xfrm>
            <a:off x="190500" y="2438400"/>
            <a:ext cx="8763000" cy="123110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371600" indent="-4572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defRPr/>
            </a:pPr>
            <a:r>
              <a:rPr lang="ar-JO" altLang="x-none" sz="2800" b="1" dirty="0">
                <a:solidFill>
                  <a:schemeClr val="bg1"/>
                </a:solidFill>
              </a:rPr>
              <a:t>1. مشكلة الفساد</a:t>
            </a:r>
            <a:endParaRPr lang="en-US" altLang="x-none" sz="2800" b="1" dirty="0">
              <a:solidFill>
                <a:schemeClr val="bg1"/>
              </a:solidFill>
            </a:endParaRPr>
          </a:p>
        </p:txBody>
      </p:sp>
      <p:sp>
        <p:nvSpPr>
          <p:cNvPr id="4" name="Rectangle 3">
            <a:extLst>
              <a:ext uri="{FF2B5EF4-FFF2-40B4-BE49-F238E27FC236}">
                <a16:creationId xmlns:a16="http://schemas.microsoft.com/office/drawing/2014/main" id="{F31E08AB-7EE5-A88C-BBE5-A4079C4EAE72}"/>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7" descr="41dxmmnb5NL">
            <a:extLst>
              <a:ext uri="{FF2B5EF4-FFF2-40B4-BE49-F238E27FC236}">
                <a16:creationId xmlns:a16="http://schemas.microsoft.com/office/drawing/2014/main" id="{4717F61C-FBEC-FFB8-1D19-F3636070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1" y="3886200"/>
            <a:ext cx="167639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38" name="Rectangle 2">
            <a:extLst>
              <a:ext uri="{FF2B5EF4-FFF2-40B4-BE49-F238E27FC236}">
                <a16:creationId xmlns:a16="http://schemas.microsoft.com/office/drawing/2014/main" id="{27C0CC5E-0AF9-52C0-F539-341B68E118DC}"/>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4100" name="Text Box 4">
            <a:extLst>
              <a:ext uri="{FF2B5EF4-FFF2-40B4-BE49-F238E27FC236}">
                <a16:creationId xmlns:a16="http://schemas.microsoft.com/office/drawing/2014/main" id="{857B5147-4501-15CC-7A5D-5686F8015CAF}"/>
              </a:ext>
            </a:extLst>
          </p:cNvPr>
          <p:cNvSpPr txBox="1">
            <a:spLocks noChangeArrowheads="1"/>
          </p:cNvSpPr>
          <p:nvPr/>
        </p:nvSpPr>
        <p:spPr bwMode="auto">
          <a:xfrm>
            <a:off x="762000" y="3276600"/>
            <a:ext cx="8077200" cy="584775"/>
          </a:xfrm>
          <a:prstGeom prst="rect">
            <a:avLst/>
          </a:prstGeom>
          <a:noFill/>
          <a:ln>
            <a:noFill/>
          </a:ln>
          <a:effectLst>
            <a:outerShdw blurRad="63500" dist="38099" dir="2700000" algn="ctr" rotWithShape="0">
              <a:srgbClr val="000000">
                <a:alpha val="74997"/>
              </a:srgbClr>
            </a:outerShdw>
          </a:effectLst>
        </p:spPr>
        <p:txBody>
          <a:bodyPr>
            <a:spAutoFit/>
          </a:bodyPr>
          <a:lstStyle>
            <a:lvl1pPr marL="609600" indent="-609600"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algn="r" rtl="1" eaLnBrk="1" hangingPunct="1">
              <a:spcBef>
                <a:spcPct val="50000"/>
              </a:spcBef>
              <a:defRPr/>
            </a:pPr>
            <a:r>
              <a:rPr lang="ar-JO" altLang="x-none" sz="3200" b="1" dirty="0">
                <a:solidFill>
                  <a:schemeClr val="bg1"/>
                </a:solidFill>
              </a:rPr>
              <a:t>أ. يتم فهم كل شيء من خلال السياق</a:t>
            </a:r>
            <a:endParaRPr lang="en-US" altLang="x-none" sz="3200" b="1" dirty="0">
              <a:solidFill>
                <a:schemeClr val="bg1"/>
              </a:solidFill>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5">
            <a:extLst>
              <a:ext uri="{FF2B5EF4-FFF2-40B4-BE49-F238E27FC236}">
                <a16:creationId xmlns:a16="http://schemas.microsoft.com/office/drawing/2014/main" id="{2AEEEB7E-457D-0B69-05A2-0CA086A044D1}"/>
              </a:ext>
            </a:extLst>
          </p:cNvPr>
          <p:cNvSpPr txBox="1">
            <a:spLocks noChangeArrowheads="1"/>
          </p:cNvSpPr>
          <p:nvPr/>
        </p:nvSpPr>
        <p:spPr bwMode="auto">
          <a:xfrm>
            <a:off x="152400" y="2514600"/>
            <a:ext cx="8763000" cy="1785104"/>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eaLnBrk="0" hangingPunct="0">
              <a:defRPr sz="2400">
                <a:solidFill>
                  <a:schemeClr val="tx1"/>
                </a:solidFill>
                <a:latin typeface="Arial" charset="0"/>
                <a:ea typeface="Arial" charset="0"/>
                <a:cs typeface="Arial" charset="0"/>
              </a:defRPr>
            </a:lvl1pPr>
            <a:lvl2pPr marL="914400" indent="-457200" eaLnBrk="0" hangingPunct="0">
              <a:defRPr sz="2400">
                <a:solidFill>
                  <a:schemeClr val="tx1"/>
                </a:solidFill>
                <a:latin typeface="Arial" charset="0"/>
                <a:ea typeface="Arial" charset="0"/>
                <a:cs typeface="Arial" charset="0"/>
              </a:defRPr>
            </a:lvl2pPr>
            <a:lvl3pPr marL="1371600" indent="-4572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مشكلة الفساد</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defRPr/>
            </a:pPr>
            <a:r>
              <a:rPr lang="ar-JO" altLang="x-none" b="1" dirty="0">
                <a:solidFill>
                  <a:schemeClr val="bg1"/>
                </a:solidFill>
              </a:rPr>
              <a:t>أ. فساد الخطية البشرية (رو 1: 18-32)</a:t>
            </a:r>
            <a:endParaRPr lang="en-US" altLang="x-none" b="1" dirty="0">
              <a:solidFill>
                <a:schemeClr val="bg1"/>
              </a:solidFill>
            </a:endParaRPr>
          </a:p>
        </p:txBody>
      </p:sp>
      <p:sp>
        <p:nvSpPr>
          <p:cNvPr id="4" name="Rectangle 3">
            <a:extLst>
              <a:ext uri="{FF2B5EF4-FFF2-40B4-BE49-F238E27FC236}">
                <a16:creationId xmlns:a16="http://schemas.microsoft.com/office/drawing/2014/main" id="{0AE9EFE9-EF07-8C00-0723-8C3CD62DCDD6}"/>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5">
            <a:extLst>
              <a:ext uri="{FF2B5EF4-FFF2-40B4-BE49-F238E27FC236}">
                <a16:creationId xmlns:a16="http://schemas.microsoft.com/office/drawing/2014/main" id="{1271348E-9B36-0B90-476C-1ECC601A8967}"/>
              </a:ext>
            </a:extLst>
          </p:cNvPr>
          <p:cNvSpPr txBox="1">
            <a:spLocks noChangeArrowheads="1"/>
          </p:cNvSpPr>
          <p:nvPr/>
        </p:nvSpPr>
        <p:spPr bwMode="auto">
          <a:xfrm>
            <a:off x="152400" y="2514600"/>
            <a:ext cx="8763000" cy="2339102"/>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مشكلة الفساد</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أ. فساد الخطية البشرية (رو 1: 18-32)</a:t>
            </a:r>
            <a:endParaRPr kumimoji="0" lang="en-US" altLang="x-none"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buNone/>
              <a:defRPr/>
            </a:pPr>
            <a:r>
              <a:rPr lang="ar-JO" altLang="en-US" b="1" dirty="0">
                <a:solidFill>
                  <a:schemeClr val="bg1"/>
                </a:solidFill>
              </a:rPr>
              <a:t>ب. فساد العالم (1 يو 2: 15-17)</a:t>
            </a:r>
            <a:endParaRPr lang="en-US" altLang="en-US" dirty="0">
              <a:solidFill>
                <a:schemeClr val="bg1"/>
              </a:solidFill>
            </a:endParaRPr>
          </a:p>
        </p:txBody>
      </p:sp>
      <p:sp>
        <p:nvSpPr>
          <p:cNvPr id="4" name="Rectangle 3">
            <a:extLst>
              <a:ext uri="{FF2B5EF4-FFF2-40B4-BE49-F238E27FC236}">
                <a16:creationId xmlns:a16="http://schemas.microsoft.com/office/drawing/2014/main" id="{AC45EF00-EF50-A1F8-676A-8BEA0B92F039}"/>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5">
            <a:extLst>
              <a:ext uri="{FF2B5EF4-FFF2-40B4-BE49-F238E27FC236}">
                <a16:creationId xmlns:a16="http://schemas.microsoft.com/office/drawing/2014/main" id="{8F928EAA-5F9B-2E4A-51DD-AE21074AF886}"/>
              </a:ext>
            </a:extLst>
          </p:cNvPr>
          <p:cNvSpPr txBox="1">
            <a:spLocks noChangeArrowheads="1"/>
          </p:cNvSpPr>
          <p:nvPr/>
        </p:nvSpPr>
        <p:spPr bwMode="auto">
          <a:xfrm>
            <a:off x="152400" y="2514600"/>
            <a:ext cx="8763000" cy="2893100"/>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مشكلة الفساد</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4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أ. فساد الخطية البشرية (رو 1: 18-32)</a:t>
            </a:r>
            <a:endParaRPr kumimoji="0" lang="en-US" altLang="x-none" sz="24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ب. فساد العالم (1 يو 2: 15-17)</a:t>
            </a:r>
            <a:endParaRPr kumimoji="0" lang="en-US" altLang="en-US" sz="24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buNone/>
              <a:defRPr/>
            </a:pPr>
            <a:r>
              <a:rPr lang="ar-JO" altLang="en-US" b="1" dirty="0">
                <a:solidFill>
                  <a:schemeClr val="bg1"/>
                </a:solidFill>
              </a:rPr>
              <a:t>ت. فساد الشيطان (2 كو 4: 3-4، 11: 3)</a:t>
            </a:r>
            <a:endParaRPr lang="en-US" altLang="en-US" dirty="0">
              <a:solidFill>
                <a:schemeClr val="bg1"/>
              </a:solidFill>
            </a:endParaRPr>
          </a:p>
        </p:txBody>
      </p:sp>
      <p:sp>
        <p:nvSpPr>
          <p:cNvPr id="4" name="Rectangle 3">
            <a:extLst>
              <a:ext uri="{FF2B5EF4-FFF2-40B4-BE49-F238E27FC236}">
                <a16:creationId xmlns:a16="http://schemas.microsoft.com/office/drawing/2014/main" id="{1E2DE2F0-ECE4-7B86-AF79-83CB75B2FE6A}"/>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5">
            <a:extLst>
              <a:ext uri="{FF2B5EF4-FFF2-40B4-BE49-F238E27FC236}">
                <a16:creationId xmlns:a16="http://schemas.microsoft.com/office/drawing/2014/main" id="{9325B5FE-69BE-DA67-85C5-3A7F26AA2008}"/>
              </a:ext>
            </a:extLst>
          </p:cNvPr>
          <p:cNvSpPr txBox="1">
            <a:spLocks noChangeArrowheads="1"/>
          </p:cNvSpPr>
          <p:nvPr/>
        </p:nvSpPr>
        <p:spPr bwMode="auto">
          <a:xfrm>
            <a:off x="152400" y="2514600"/>
            <a:ext cx="8763000" cy="1231106"/>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lvl="1" indent="0" algn="r" rtl="1" eaLnBrk="1" hangingPunct="1">
              <a:spcBef>
                <a:spcPct val="50000"/>
              </a:spcBef>
              <a:buNone/>
              <a:defRPr/>
            </a:pPr>
            <a:r>
              <a:rPr lang="ar-JO" altLang="en-US" b="1" dirty="0">
                <a:solidFill>
                  <a:schemeClr val="bg1"/>
                </a:solidFill>
              </a:rPr>
              <a:t>2. مشكلة التعقيد</a:t>
            </a:r>
            <a:endParaRPr lang="en-US" altLang="en-US" b="1" dirty="0">
              <a:solidFill>
                <a:schemeClr val="bg1"/>
              </a:solidFill>
            </a:endParaRPr>
          </a:p>
        </p:txBody>
      </p:sp>
      <p:sp>
        <p:nvSpPr>
          <p:cNvPr id="4" name="Rectangle 3">
            <a:extLst>
              <a:ext uri="{FF2B5EF4-FFF2-40B4-BE49-F238E27FC236}">
                <a16:creationId xmlns:a16="http://schemas.microsoft.com/office/drawing/2014/main" id="{07155E7B-D85F-0FC9-513C-EBCADE527653}"/>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5">
            <a:extLst>
              <a:ext uri="{FF2B5EF4-FFF2-40B4-BE49-F238E27FC236}">
                <a16:creationId xmlns:a16="http://schemas.microsoft.com/office/drawing/2014/main" id="{31E46CAD-DB0E-4448-BCC0-DEF772A1D933}"/>
              </a:ext>
            </a:extLst>
          </p:cNvPr>
          <p:cNvSpPr txBox="1">
            <a:spLocks noChangeArrowheads="1"/>
          </p:cNvSpPr>
          <p:nvPr/>
        </p:nvSpPr>
        <p:spPr bwMode="auto">
          <a:xfrm>
            <a:off x="152400" y="2514600"/>
            <a:ext cx="8763000" cy="2062103"/>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مشكلة التعقيد</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buNone/>
              <a:defRPr/>
            </a:pPr>
            <a:r>
              <a:rPr lang="ar-JO" altLang="en-US" b="1" dirty="0">
                <a:solidFill>
                  <a:schemeClr val="bg1"/>
                </a:solidFill>
              </a:rPr>
              <a:t>أ. لم يتم تناول بعض المشاكل الأخلاقية المعاصرة بشكل مباشر في الكتاب المقدس</a:t>
            </a:r>
            <a:endParaRPr lang="en-US" altLang="en-US" dirty="0">
              <a:solidFill>
                <a:schemeClr val="bg1"/>
              </a:solidFill>
            </a:endParaRPr>
          </a:p>
        </p:txBody>
      </p:sp>
      <p:sp>
        <p:nvSpPr>
          <p:cNvPr id="4" name="Rectangle 3">
            <a:extLst>
              <a:ext uri="{FF2B5EF4-FFF2-40B4-BE49-F238E27FC236}">
                <a16:creationId xmlns:a16="http://schemas.microsoft.com/office/drawing/2014/main" id="{C828AB31-FA58-FD48-DE6E-284570CF8C1D}"/>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5">
            <a:extLst>
              <a:ext uri="{FF2B5EF4-FFF2-40B4-BE49-F238E27FC236}">
                <a16:creationId xmlns:a16="http://schemas.microsoft.com/office/drawing/2014/main" id="{98580DAB-5667-8DEC-8C64-8888DE89BF50}"/>
              </a:ext>
            </a:extLst>
          </p:cNvPr>
          <p:cNvSpPr txBox="1">
            <a:spLocks noChangeArrowheads="1"/>
          </p:cNvSpPr>
          <p:nvPr/>
        </p:nvSpPr>
        <p:spPr bwMode="auto">
          <a:xfrm>
            <a:off x="152400" y="2514600"/>
            <a:ext cx="8763000" cy="2616101"/>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مشكلة التعقيد</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أ. لم يتم تناول بعض المشاكل الأخلاقية المعاصرة بشكل مباشر في الكتاب المقدس</a:t>
            </a:r>
            <a:endParaRPr kumimoji="0" lang="en-US" altLang="en-US" sz="24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buNone/>
              <a:defRPr/>
            </a:pPr>
            <a:r>
              <a:rPr lang="ar-JO" altLang="en-US" b="1" dirty="0">
                <a:solidFill>
                  <a:schemeClr val="bg1"/>
                </a:solidFill>
              </a:rPr>
              <a:t>ب. في بعض المواقف الأخلاقية يظهر أن هناك قيماً أخلاقية متنافسة</a:t>
            </a:r>
            <a:endParaRPr lang="en-US" altLang="en-US" dirty="0">
              <a:solidFill>
                <a:schemeClr val="bg1"/>
              </a:solidFill>
            </a:endParaRPr>
          </a:p>
        </p:txBody>
      </p:sp>
      <p:sp>
        <p:nvSpPr>
          <p:cNvPr id="4" name="Rectangle 3">
            <a:extLst>
              <a:ext uri="{FF2B5EF4-FFF2-40B4-BE49-F238E27FC236}">
                <a16:creationId xmlns:a16="http://schemas.microsoft.com/office/drawing/2014/main" id="{E2786E84-88A8-A0A7-FAF5-293F5BDE1342}"/>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5">
            <a:extLst>
              <a:ext uri="{FF2B5EF4-FFF2-40B4-BE49-F238E27FC236}">
                <a16:creationId xmlns:a16="http://schemas.microsoft.com/office/drawing/2014/main" id="{C12C50E4-5188-7367-FF8A-9C1B06668394}"/>
              </a:ext>
            </a:extLst>
          </p:cNvPr>
          <p:cNvSpPr txBox="1">
            <a:spLocks noChangeArrowheads="1"/>
          </p:cNvSpPr>
          <p:nvPr/>
        </p:nvSpPr>
        <p:spPr bwMode="auto">
          <a:xfrm>
            <a:off x="152400" y="2514600"/>
            <a:ext cx="8763000" cy="3170099"/>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مشكلة التعقيد</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أ. لم يتم تناول بعض المشاكل الأخلاقية المعاصرة بشكل مباشر في الكتاب المقدس</a:t>
            </a:r>
            <a:endParaRPr kumimoji="0" lang="en-US" altLang="en-US" sz="24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ب. في بعض المواقف الأخلاقية يظهر أن هناك قيماً أخلاقية متنافسة</a:t>
            </a:r>
            <a:endParaRPr kumimoji="0" lang="en-US" altLang="en-US" sz="24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buNone/>
              <a:defRPr/>
            </a:pPr>
            <a:r>
              <a:rPr lang="ar-JO" altLang="en-US" b="1" dirty="0">
                <a:solidFill>
                  <a:schemeClr val="bg1"/>
                </a:solidFill>
              </a:rPr>
              <a:t>ت. في بعض المواقف الأخلاقية يظهر أن هناك مسؤوليات أخلاقية متنافسة</a:t>
            </a:r>
            <a:endParaRPr lang="en-US" altLang="en-US" dirty="0">
              <a:solidFill>
                <a:schemeClr val="bg1"/>
              </a:solidFill>
            </a:endParaRPr>
          </a:p>
        </p:txBody>
      </p:sp>
      <p:sp>
        <p:nvSpPr>
          <p:cNvPr id="4" name="Rectangle 3">
            <a:extLst>
              <a:ext uri="{FF2B5EF4-FFF2-40B4-BE49-F238E27FC236}">
                <a16:creationId xmlns:a16="http://schemas.microsoft.com/office/drawing/2014/main" id="{D92FCC86-03CC-5333-AC8C-D5F081F019FC}"/>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5">
            <a:extLst>
              <a:ext uri="{FF2B5EF4-FFF2-40B4-BE49-F238E27FC236}">
                <a16:creationId xmlns:a16="http://schemas.microsoft.com/office/drawing/2014/main" id="{1BBB9369-A500-4409-ADFA-A0036BF96452}"/>
              </a:ext>
            </a:extLst>
          </p:cNvPr>
          <p:cNvSpPr txBox="1">
            <a:spLocks noChangeArrowheads="1"/>
          </p:cNvSpPr>
          <p:nvPr/>
        </p:nvSpPr>
        <p:spPr bwMode="auto">
          <a:xfrm>
            <a:off x="152400" y="2514600"/>
            <a:ext cx="8763000" cy="2062103"/>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مشكلة التعقيد</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buNone/>
              <a:defRPr/>
            </a:pPr>
            <a:r>
              <a:rPr lang="ar-JO" altLang="en-US" b="1" dirty="0">
                <a:solidFill>
                  <a:schemeClr val="bg1"/>
                </a:solidFill>
              </a:rPr>
              <a:t>ث. إن محدوديتنا البشرية تحد من قدرتنا على معرفة جميع العوامل ذات الصلة باتخاذ القرار الأخلاقي الصحيح، خاصة في الأنظمة الكبيرة والمعقدة.</a:t>
            </a:r>
            <a:endParaRPr lang="en-US" altLang="en-US" dirty="0">
              <a:solidFill>
                <a:schemeClr val="bg1"/>
              </a:solidFill>
            </a:endParaRPr>
          </a:p>
        </p:txBody>
      </p:sp>
      <p:sp>
        <p:nvSpPr>
          <p:cNvPr id="4" name="Rectangle 3">
            <a:extLst>
              <a:ext uri="{FF2B5EF4-FFF2-40B4-BE49-F238E27FC236}">
                <a16:creationId xmlns:a16="http://schemas.microsoft.com/office/drawing/2014/main" id="{3D0EC64A-CAA5-D966-D2DC-9EC40EBE7D86}"/>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5">
            <a:extLst>
              <a:ext uri="{FF2B5EF4-FFF2-40B4-BE49-F238E27FC236}">
                <a16:creationId xmlns:a16="http://schemas.microsoft.com/office/drawing/2014/main" id="{20D5E6F3-D3D1-570E-E5D0-E329B5061DA4}"/>
              </a:ext>
            </a:extLst>
          </p:cNvPr>
          <p:cNvSpPr txBox="1">
            <a:spLocks noChangeArrowheads="1"/>
          </p:cNvSpPr>
          <p:nvPr/>
        </p:nvSpPr>
        <p:spPr bwMode="auto">
          <a:xfrm>
            <a:off x="152400" y="2514600"/>
            <a:ext cx="8763000" cy="2985433"/>
          </a:xfrm>
          <a:prstGeom prst="rect">
            <a:avLst/>
          </a:prstGeom>
          <a:noFill/>
          <a:ln>
            <a:noFill/>
          </a:ln>
          <a:effectLst>
            <a:outerShdw blurRad="63500" dist="38099" dir="2700000" algn="ctr" rotWithShape="0">
              <a:schemeClr val="tx1">
                <a:alpha val="74997"/>
              </a:scheme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صعوبة المؤسسة الأخلاقية</a:t>
            </a:r>
            <a:endParaRPr kumimoji="0" lang="en-US" altLang="x-none"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مشكلة التعقيد</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ث. إن محدوديتنا البشرية تحد من قدرتنا على معرفة جميع العوامل ذات الصلة باتخاذ القرار الأخلاقي الصحيح، خاصة في الأنظمة الكبيرة والمعقدة.</a:t>
            </a:r>
            <a:endParaRPr kumimoji="0" lang="en-US" altLang="en-US" sz="24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buNone/>
              <a:defRPr/>
            </a:pPr>
            <a:r>
              <a:rPr lang="ar-JO" altLang="en-US" b="1" dirty="0">
                <a:solidFill>
                  <a:schemeClr val="bg1"/>
                </a:solidFill>
              </a:rPr>
              <a:t>ج. هناك دائماً عنصر ثقافي ملموس (أي سياق) والذي يعقد ويمنح موارد مهمة للحياة الأخلاقية</a:t>
            </a:r>
            <a:endParaRPr lang="en-US" altLang="en-US" dirty="0">
              <a:solidFill>
                <a:schemeClr val="bg1"/>
              </a:solidFill>
            </a:endParaRPr>
          </a:p>
        </p:txBody>
      </p:sp>
      <p:sp>
        <p:nvSpPr>
          <p:cNvPr id="4" name="Rectangle 3">
            <a:extLst>
              <a:ext uri="{FF2B5EF4-FFF2-40B4-BE49-F238E27FC236}">
                <a16:creationId xmlns:a16="http://schemas.microsoft.com/office/drawing/2014/main" id="{A424A2A1-F2ED-DC59-59FA-4FA678965FB5}"/>
              </a:ext>
            </a:extLst>
          </p:cNvPr>
          <p:cNvSpPr/>
          <p:nvPr/>
        </p:nvSpPr>
        <p:spPr>
          <a:xfrm>
            <a:off x="19050" y="0"/>
            <a:ext cx="9144000" cy="861774"/>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993300"/>
                </a:solidFill>
                <a:effectLst/>
                <a:uLnTx/>
                <a:uFillTx/>
                <a:latin typeface="Arial"/>
                <a:ea typeface="+mn-ea"/>
                <a:cs typeface="Arial"/>
              </a:rPr>
              <a:t>5. أهمية وصعوبة المؤسسة الأخلاقية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14D162-8D30-B13B-6785-0B003C9E6AC3}"/>
              </a:ext>
            </a:extLst>
          </p:cNvPr>
          <p:cNvSpPr/>
          <p:nvPr/>
        </p:nvSpPr>
        <p:spPr>
          <a:xfrm>
            <a:off x="19050" y="0"/>
            <a:ext cx="9144000" cy="1631216"/>
          </a:xfrm>
          <a:prstGeom prst="rect">
            <a:avLst/>
          </a:prstGeom>
        </p:spPr>
        <p:txBody>
          <a:bodyPr>
            <a:spAutoFit/>
          </a:bodyPr>
          <a:lstStyle/>
          <a:p>
            <a:pPr algn="ctr">
              <a:defRPr/>
            </a:pPr>
            <a:r>
              <a:rPr lang="ar-JO" sz="5000" b="1" dirty="0">
                <a:solidFill>
                  <a:srgbClr val="8A0000"/>
                </a:solidFill>
              </a:rPr>
              <a:t>6. خلاصة: الوعد الدائم هو قوة وحضور الله وكلمته في السعي وراء الحياة الأخلاقية</a:t>
            </a:r>
            <a:endParaRPr lang="en-US" sz="5000" b="1" dirty="0">
              <a:solidFill>
                <a:srgbClr val="8A0000"/>
              </a:solidFil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a:extLst>
              <a:ext uri="{FF2B5EF4-FFF2-40B4-BE49-F238E27FC236}">
                <a16:creationId xmlns:a16="http://schemas.microsoft.com/office/drawing/2014/main" id="{F1878338-A2C5-E3B4-86B4-5242AB949D30}"/>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5123" name="Text Box 3">
            <a:extLst>
              <a:ext uri="{FF2B5EF4-FFF2-40B4-BE49-F238E27FC236}">
                <a16:creationId xmlns:a16="http://schemas.microsoft.com/office/drawing/2014/main" id="{A3C6A7CB-4915-1DB7-F57F-77D3CC8D41E9}"/>
              </a:ext>
            </a:extLst>
          </p:cNvPr>
          <p:cNvSpPr txBox="1">
            <a:spLocks noChangeArrowheads="1"/>
          </p:cNvSpPr>
          <p:nvPr/>
        </p:nvSpPr>
        <p:spPr bwMode="auto">
          <a:xfrm>
            <a:off x="762000" y="3276600"/>
            <a:ext cx="8077200" cy="1323439"/>
          </a:xfrm>
          <a:prstGeom prst="rect">
            <a:avLst/>
          </a:prstGeom>
          <a:noFill/>
          <a:ln>
            <a:noFill/>
          </a:ln>
          <a:effectLst>
            <a:outerShdw blurRad="63500" dist="38099" dir="2700000" algn="ctr" rotWithShape="0">
              <a:srgbClr val="000000">
                <a:alpha val="74997"/>
              </a:srgbClr>
            </a:outerShdw>
          </a:effectLst>
        </p:spPr>
        <p:txBody>
          <a:bodyPr>
            <a:spAutoFit/>
          </a:bodyPr>
          <a:lstStyle>
            <a:lvl1pPr marL="609600" indent="-609600"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أ. يتم فهم كل شيء من خلال السياق</a:t>
            </a:r>
            <a:endParaRPr kumimoji="0" lang="en-US" altLang="x-none" sz="32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indent="0" algn="r" rtl="1" eaLnBrk="1" hangingPunct="1">
              <a:spcBef>
                <a:spcPct val="50000"/>
              </a:spcBef>
              <a:defRPr/>
            </a:pPr>
            <a:r>
              <a:rPr lang="ar-JO" altLang="x-none" sz="3200" b="1" dirty="0">
                <a:solidFill>
                  <a:schemeClr val="bg1"/>
                </a:solidFill>
              </a:rPr>
              <a:t>ب. توجد القيم في التسلسل الهرمي</a:t>
            </a:r>
            <a:endParaRPr lang="en-US" altLang="x-none" sz="3200" b="1" dirty="0">
              <a:solidFill>
                <a:schemeClr val="bg1"/>
              </a:solidFill>
            </a:endParaRPr>
          </a:p>
        </p:txBody>
      </p:sp>
      <p:pic>
        <p:nvPicPr>
          <p:cNvPr id="23555" name="Picture 4" descr="41dxmmnb5NL">
            <a:extLst>
              <a:ext uri="{FF2B5EF4-FFF2-40B4-BE49-F238E27FC236}">
                <a16:creationId xmlns:a16="http://schemas.microsoft.com/office/drawing/2014/main" id="{29C249DE-F0E2-0650-E084-C2E20973B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1" y="3886200"/>
            <a:ext cx="182879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7">
            <a:extLst>
              <a:ext uri="{FF2B5EF4-FFF2-40B4-BE49-F238E27FC236}">
                <a16:creationId xmlns:a16="http://schemas.microsoft.com/office/drawing/2014/main" id="{D3830C8C-95DD-F184-DEAA-FAB3F8D0F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877EAE0-16F5-B21D-B34D-E3F9B5FB4677}"/>
              </a:ext>
            </a:extLst>
          </p:cNvPr>
          <p:cNvSpPr/>
          <p:nvPr/>
        </p:nvSpPr>
        <p:spPr>
          <a:xfrm>
            <a:off x="19050" y="0"/>
            <a:ext cx="9144000" cy="1631216"/>
          </a:xfrm>
          <a:prstGeom prst="rect">
            <a:avLst/>
          </a:prstGeom>
        </p:spPr>
        <p:txBody>
          <a:bodyPr>
            <a:spAutoFit/>
          </a:bodyPr>
          <a:lstStyle/>
          <a:p>
            <a:pPr algn="ctr">
              <a:defRPr/>
            </a:pPr>
            <a:r>
              <a:rPr lang="ar-JO" sz="5000" b="1" kern="0" dirty="0">
                <a:solidFill>
                  <a:schemeClr val="bg1"/>
                </a:solidFill>
                <a:effectLst>
                  <a:outerShdw blurRad="38100" dist="38100" dir="2700000" algn="tl">
                    <a:srgbClr val="000000"/>
                  </a:outerShdw>
                </a:effectLst>
                <a:latin typeface="Arial"/>
                <a:ea typeface="+mj-ea"/>
                <a:cs typeface="Arial"/>
              </a:rPr>
              <a:t>6. خلاصة: الوعد الدائم هو قوة وحضور الله وكلمته في السعي وراء الحياة الأخلاقية</a:t>
            </a:r>
          </a:p>
        </p:txBody>
      </p:sp>
      <p:sp>
        <p:nvSpPr>
          <p:cNvPr id="5" name="TextBox 4">
            <a:extLst>
              <a:ext uri="{FF2B5EF4-FFF2-40B4-BE49-F238E27FC236}">
                <a16:creationId xmlns:a16="http://schemas.microsoft.com/office/drawing/2014/main" id="{4147E7A4-1C8F-C63F-EF4B-C7F678CAA988}"/>
              </a:ext>
            </a:extLst>
          </p:cNvPr>
          <p:cNvSpPr txBox="1"/>
          <p:nvPr/>
        </p:nvSpPr>
        <p:spPr>
          <a:xfrm>
            <a:off x="1295400" y="3975100"/>
            <a:ext cx="7010400" cy="523220"/>
          </a:xfrm>
          <a:prstGeom prst="rect">
            <a:avLst/>
          </a:prstGeom>
          <a:noFill/>
        </p:spPr>
        <p:txBody>
          <a:bodyPr>
            <a:spAutoFit/>
          </a:bodyPr>
          <a:lstStyle/>
          <a:p>
            <a:pPr algn="r" rtl="1" eaLnBrk="1" hangingPunct="1">
              <a:defRPr/>
            </a:pPr>
            <a:r>
              <a:rPr lang="ar-JO" sz="2800" b="1" dirty="0">
                <a:solidFill>
                  <a:schemeClr val="bg1"/>
                </a:solidFill>
                <a:effectLst>
                  <a:outerShdw blurRad="38100" dist="38100" dir="2700000" algn="tl">
                    <a:srgbClr val="000000">
                      <a:alpha val="43137"/>
                    </a:srgbClr>
                  </a:outerShdw>
                </a:effectLst>
                <a:latin typeface="Arial" charset="0"/>
                <a:cs typeface="Arial" charset="0"/>
              </a:rPr>
              <a:t>1. الله كأساس الأخلاق (1 يو 4: 7-8)</a:t>
            </a:r>
            <a:endParaRPr lang="en-US" sz="2800" b="1" dirty="0">
              <a:solidFill>
                <a:schemeClr val="bg1"/>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6">
            <a:extLst>
              <a:ext uri="{FF2B5EF4-FFF2-40B4-BE49-F238E27FC236}">
                <a16:creationId xmlns:a16="http://schemas.microsoft.com/office/drawing/2014/main" id="{FDB742FF-6784-BA6B-AE71-9180725EA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FDEE35E-8127-1944-090A-9207A377F830}"/>
              </a:ext>
            </a:extLst>
          </p:cNvPr>
          <p:cNvSpPr/>
          <p:nvPr/>
        </p:nvSpPr>
        <p:spPr>
          <a:xfrm>
            <a:off x="19050" y="0"/>
            <a:ext cx="9144000" cy="1631216"/>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6. خلاصة: الوعد الدائم هو قوة وحضور الله وكلمته في السعي وراء الحياة الأخلاقية</a:t>
            </a:r>
          </a:p>
        </p:txBody>
      </p:sp>
      <p:sp>
        <p:nvSpPr>
          <p:cNvPr id="5" name="TextBox 4">
            <a:extLst>
              <a:ext uri="{FF2B5EF4-FFF2-40B4-BE49-F238E27FC236}">
                <a16:creationId xmlns:a16="http://schemas.microsoft.com/office/drawing/2014/main" id="{E9391409-B1C8-E5FE-3E36-38EE0F671310}"/>
              </a:ext>
            </a:extLst>
          </p:cNvPr>
          <p:cNvSpPr txBox="1"/>
          <p:nvPr/>
        </p:nvSpPr>
        <p:spPr>
          <a:xfrm>
            <a:off x="1295400" y="3975100"/>
            <a:ext cx="7010400" cy="954107"/>
          </a:xfrm>
          <a:prstGeom prst="rect">
            <a:avLst/>
          </a:prstGeom>
          <a:no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charset="0"/>
                <a:ea typeface="+mn-ea"/>
                <a:cs typeface="Arial" charset="0"/>
              </a:rPr>
              <a:t>1. الله كأساس الأخلاق (1 يو 4: 7-8)</a:t>
            </a:r>
            <a:endParaRPr kumimoji="0" lang="en-US" sz="2800" b="1"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charset="0"/>
              <a:ea typeface="+mn-ea"/>
              <a:cs typeface="Arial" charset="0"/>
            </a:endParaRPr>
          </a:p>
          <a:p>
            <a:pPr algn="r" rtl="1" eaLnBrk="1" hangingPunct="1">
              <a:defRPr/>
            </a:pPr>
            <a:r>
              <a:rPr lang="ar-JO" sz="2800" b="1" dirty="0">
                <a:solidFill>
                  <a:schemeClr val="bg1"/>
                </a:solidFill>
                <a:effectLst>
                  <a:outerShdw blurRad="38100" dist="38100" dir="2700000" algn="tl">
                    <a:srgbClr val="000000">
                      <a:alpha val="43137"/>
                    </a:srgbClr>
                  </a:outerShdw>
                </a:effectLst>
                <a:latin typeface="Arial" charset="0"/>
                <a:cs typeface="Arial" charset="0"/>
              </a:rPr>
              <a:t>2. الله كمعيار الأخلاق (مت 5-7)</a:t>
            </a:r>
            <a:endParaRPr lang="en-US" sz="2800" b="1" dirty="0">
              <a:solidFill>
                <a:schemeClr val="bg1"/>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a:extLst>
              <a:ext uri="{FF2B5EF4-FFF2-40B4-BE49-F238E27FC236}">
                <a16:creationId xmlns:a16="http://schemas.microsoft.com/office/drawing/2014/main" id="{CF6CCFFC-B89D-71EE-1E34-3FAFBBA1D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E000214-4BCB-3966-9790-D5E3B9BBFECD}"/>
              </a:ext>
            </a:extLst>
          </p:cNvPr>
          <p:cNvSpPr txBox="1"/>
          <p:nvPr/>
        </p:nvSpPr>
        <p:spPr>
          <a:xfrm>
            <a:off x="1295400" y="3975100"/>
            <a:ext cx="7010400" cy="1384995"/>
          </a:xfrm>
          <a:prstGeom prst="rect">
            <a:avLst/>
          </a:prstGeom>
          <a:no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lumMod val="65000"/>
                  </a:srgbClr>
                </a:solidFill>
                <a:effectLst>
                  <a:outerShdw blurRad="38100" dist="38100" dir="2700000" algn="tl">
                    <a:srgbClr val="000000">
                      <a:alpha val="43137"/>
                    </a:srgbClr>
                  </a:outerShdw>
                </a:effectLst>
                <a:uLnTx/>
                <a:uFillTx/>
                <a:latin typeface="Arial" charset="0"/>
                <a:ea typeface="+mn-ea"/>
                <a:cs typeface="Arial" charset="0"/>
              </a:rPr>
              <a:t>1. الله كأساس الأخلاق (1 يو 4: 7-8)</a:t>
            </a:r>
            <a:endParaRPr kumimoji="0" lang="en-US" sz="2800" b="1" i="0" u="none" strike="noStrike" kern="1200" cap="none" spc="0" normalizeH="0" baseline="0" noProof="0" dirty="0">
              <a:ln>
                <a:noFill/>
              </a:ln>
              <a:solidFill>
                <a:srgbClr val="FFFFFF">
                  <a:lumMod val="65000"/>
                </a:srgbClr>
              </a:solidFill>
              <a:effectLst>
                <a:outerShdw blurRad="38100" dist="38100" dir="2700000" algn="tl">
                  <a:srgbClr val="000000">
                    <a:alpha val="43137"/>
                  </a:srgbClr>
                </a:outerShdw>
              </a:effectLst>
              <a:uLnTx/>
              <a:uFillTx/>
              <a:latin typeface="Arial" charset="0"/>
              <a:ea typeface="+mn-ea"/>
              <a:cs typeface="Arial"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charset="0"/>
                <a:ea typeface="+mn-ea"/>
                <a:cs typeface="Arial" charset="0"/>
              </a:rPr>
              <a:t>2. الله كمعيار الأخلاق (مت 5-7)</a:t>
            </a:r>
            <a:endParaRPr kumimoji="0" lang="en-US" sz="2800" b="1"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charset="0"/>
              <a:ea typeface="+mn-ea"/>
              <a:cs typeface="Arial" charset="0"/>
            </a:endParaRPr>
          </a:p>
          <a:p>
            <a:pPr algn="r" rtl="1" eaLnBrk="1" hangingPunct="1">
              <a:defRPr/>
            </a:pPr>
            <a:r>
              <a:rPr lang="ar-JO" sz="2800" b="1" dirty="0">
                <a:solidFill>
                  <a:schemeClr val="bg1"/>
                </a:solidFill>
                <a:effectLst>
                  <a:outerShdw blurRad="38100" dist="38100" dir="2700000" algn="tl">
                    <a:srgbClr val="000000">
                      <a:alpha val="43137"/>
                    </a:srgbClr>
                  </a:outerShdw>
                </a:effectLst>
                <a:latin typeface="Arial" charset="0"/>
                <a:cs typeface="Arial" charset="0"/>
              </a:rPr>
              <a:t>3. الله كقوة الأخلاق (يو 15)</a:t>
            </a:r>
            <a:endParaRPr lang="en-US" sz="28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4" name="Rectangle 3">
            <a:extLst>
              <a:ext uri="{FF2B5EF4-FFF2-40B4-BE49-F238E27FC236}">
                <a16:creationId xmlns:a16="http://schemas.microsoft.com/office/drawing/2014/main" id="{7BD44F55-DBD7-A68A-90D4-FFEC9582F496}"/>
              </a:ext>
            </a:extLst>
          </p:cNvPr>
          <p:cNvSpPr/>
          <p:nvPr/>
        </p:nvSpPr>
        <p:spPr>
          <a:xfrm>
            <a:off x="19050" y="0"/>
            <a:ext cx="9144000" cy="1631216"/>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6. خلاصة: الوعد الدائم هو قوة وحضور الله وكلمته في السعي وراء الحياة الأخلاقية</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9D08F-5E69-BCC0-D381-A68FDEF0FF25}"/>
              </a:ext>
            </a:extLst>
          </p:cNvPr>
          <p:cNvSpPr>
            <a:spLocks noGrp="1"/>
          </p:cNvSpPr>
          <p:nvPr>
            <p:ph idx="1"/>
          </p:nvPr>
        </p:nvSpPr>
        <p:spPr>
          <a:xfrm>
            <a:off x="152400" y="244475"/>
            <a:ext cx="8839200" cy="6384925"/>
          </a:xfrm>
          <a:ln w="63500">
            <a:solidFill>
              <a:srgbClr val="FFFF00"/>
            </a:solidFill>
          </a:ln>
        </p:spPr>
        <p:txBody>
          <a:bodyPr/>
          <a:lstStyle/>
          <a:p>
            <a:pPr marL="0" indent="0" algn="r" rtl="1">
              <a:buFontTx/>
              <a:buNone/>
              <a:defRPr/>
            </a:pPr>
            <a:r>
              <a:rPr lang="ar-JO" altLang="en-US" sz="2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يعطي الكثير من الناس موافقة معرفية على فعل الخير، لكنهم يجدون قيودًا داخلية وخارجية في تحقيقه فعليًا. ومن ثم، فمن الواضح أن التمكين هو قضية يجب مراعاتها في الأخلاق المسيحية، على الرغم من أنها لم تكن الدعامة الأساسية في الكثير من الانضباط. في حين أن البشر لديهم قدرات محلية معينة لتحقيق الفضيلة والأفعال الأخلاقية، فإن طبيعتنا الساقطة تحولنا بعيدًا عن الخير في فهمنا وسلوكنا. . . . من الناحية الكتابية، هناك مصدران رئيسيان لقوة الحياة الأخلاقية: نعمة الله وحضور الله في حياتنا، وعلى الأخص من خلال الروح القدس.</a:t>
            </a:r>
          </a:p>
          <a:p>
            <a:pPr marL="0" indent="0">
              <a:buFontTx/>
              <a:buNone/>
              <a:defRPr/>
            </a:pPr>
            <a:endParaRPr lang="en-US" altLang="en-US" sz="2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lgn="ctr">
              <a:buFontTx/>
              <a:buNone/>
              <a:defRPr/>
            </a:pPr>
            <a:r>
              <a:rPr lang="ar-JO" altLang="en-US" sz="2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دينيس ب. هولينجر، اختيار الخير، 68</a:t>
            </a:r>
            <a:endParaRPr lang="en-US" altLang="en-US" sz="2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90114" name="Picture 2">
            <a:extLst>
              <a:ext uri="{FF2B5EF4-FFF2-40B4-BE49-F238E27FC236}">
                <a16:creationId xmlns:a16="http://schemas.microsoft.com/office/drawing/2014/main" id="{CCFF15BF-04A0-CEAB-2141-5C72195D8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740275"/>
            <a:ext cx="16002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النظرات العالمية</a:t>
            </a:r>
            <a:r>
              <a:rPr lang="en-US" sz="3200" b="1" dirty="0">
                <a:solidFill>
                  <a:srgbClr val="FFFFFF"/>
                </a:solidFill>
                <a:latin typeface="Arial" panose="020B0604020202020204" pitchFamily="34" charset="0"/>
                <a:ea typeface="ＭＳ Ｐゴシック" charset="0"/>
                <a:cs typeface="Arial" panose="020B0604020202020204" pitchFamily="34" charset="0"/>
              </a:rPr>
              <a:t> at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56035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a:extLst>
              <a:ext uri="{FF2B5EF4-FFF2-40B4-BE49-F238E27FC236}">
                <a16:creationId xmlns:a16="http://schemas.microsoft.com/office/drawing/2014/main" id="{BDF2D829-AD34-F465-EE72-004FD9488C21}"/>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6147" name="Text Box 3">
            <a:extLst>
              <a:ext uri="{FF2B5EF4-FFF2-40B4-BE49-F238E27FC236}">
                <a16:creationId xmlns:a16="http://schemas.microsoft.com/office/drawing/2014/main" id="{395A6D1E-6926-0B7F-AF72-475FB7AA555A}"/>
              </a:ext>
            </a:extLst>
          </p:cNvPr>
          <p:cNvSpPr txBox="1">
            <a:spLocks noChangeArrowheads="1"/>
          </p:cNvSpPr>
          <p:nvPr/>
        </p:nvSpPr>
        <p:spPr bwMode="auto">
          <a:xfrm>
            <a:off x="762000" y="3276600"/>
            <a:ext cx="8077200" cy="2062103"/>
          </a:xfrm>
          <a:prstGeom prst="rect">
            <a:avLst/>
          </a:prstGeom>
          <a:noFill/>
          <a:ln>
            <a:noFill/>
          </a:ln>
          <a:effectLst>
            <a:outerShdw blurRad="63500" dist="38099" dir="2700000" algn="ctr" rotWithShape="0">
              <a:srgbClr val="000000">
                <a:alpha val="74997"/>
              </a:srgbClr>
            </a:outerShdw>
          </a:effectLst>
        </p:spPr>
        <p:txBody>
          <a:bodyPr>
            <a:spAutoFit/>
          </a:bodyPr>
          <a:lstStyle>
            <a:lvl1pPr marL="609600" indent="-609600"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أ. يتم فهم كل شيء من خلال السياق</a:t>
            </a:r>
            <a:endParaRPr kumimoji="0" lang="en-US"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ب. توجد القيم في التسلسل الهرمي</a:t>
            </a:r>
            <a:endParaRPr kumimoji="0" lang="en-US" altLang="x-none" sz="3200" b="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indent="0" algn="r" rtl="1" eaLnBrk="1" hangingPunct="1">
              <a:spcBef>
                <a:spcPct val="50000"/>
              </a:spcBef>
              <a:defRPr/>
            </a:pPr>
            <a:r>
              <a:rPr lang="ar-JO" altLang="x-none" sz="3200" b="1" dirty="0">
                <a:solidFill>
                  <a:schemeClr val="bg1"/>
                </a:solidFill>
              </a:rPr>
              <a:t>ت. يحمل الناس قيماً مشتركة.</a:t>
            </a:r>
            <a:endParaRPr lang="en-US" altLang="x-none" sz="3200" b="1" dirty="0">
              <a:solidFill>
                <a:schemeClr val="bg1"/>
              </a:solidFill>
            </a:endParaRPr>
          </a:p>
        </p:txBody>
      </p:sp>
      <p:pic>
        <p:nvPicPr>
          <p:cNvPr id="25603" name="Picture 4" descr="41dxmmnb5NL">
            <a:extLst>
              <a:ext uri="{FF2B5EF4-FFF2-40B4-BE49-F238E27FC236}">
                <a16:creationId xmlns:a16="http://schemas.microsoft.com/office/drawing/2014/main" id="{05D30661-C106-EE62-370E-D215FBBBF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1" y="3886200"/>
            <a:ext cx="175259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a:extLst>
              <a:ext uri="{FF2B5EF4-FFF2-40B4-BE49-F238E27FC236}">
                <a16:creationId xmlns:a16="http://schemas.microsoft.com/office/drawing/2014/main" id="{77A88078-88AB-B7CD-BAFD-094BD7536C62}"/>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7171" name="Text Box 3">
            <a:extLst>
              <a:ext uri="{FF2B5EF4-FFF2-40B4-BE49-F238E27FC236}">
                <a16:creationId xmlns:a16="http://schemas.microsoft.com/office/drawing/2014/main" id="{98313598-683A-481E-F1C4-16232F5E98F9}"/>
              </a:ext>
            </a:extLst>
          </p:cNvPr>
          <p:cNvSpPr txBox="1">
            <a:spLocks noChangeArrowheads="1"/>
          </p:cNvSpPr>
          <p:nvPr/>
        </p:nvSpPr>
        <p:spPr bwMode="auto">
          <a:xfrm>
            <a:off x="0" y="3276600"/>
            <a:ext cx="9144000" cy="584775"/>
          </a:xfrm>
          <a:prstGeom prst="rect">
            <a:avLst/>
          </a:prstGeom>
          <a:noFill/>
          <a:ln>
            <a:noFill/>
          </a:ln>
          <a:effectLst>
            <a:outerShdw blurRad="63500" dist="38099" dir="2700000" algn="ctr" rotWithShape="0">
              <a:srgbClr val="000000">
                <a:alpha val="74997"/>
              </a:srgbClr>
            </a:outerShdw>
          </a:effectLst>
        </p:spPr>
        <p:txBody>
          <a:bodyPr>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r" rtl="1" eaLnBrk="1" hangingPunct="1">
              <a:spcBef>
                <a:spcPct val="50000"/>
              </a:spcBef>
              <a:buNone/>
              <a:defRPr/>
            </a:pPr>
            <a:r>
              <a:rPr lang="ar-JO" altLang="en-US" b="1" dirty="0">
                <a:solidFill>
                  <a:schemeClr val="bg1"/>
                </a:solidFill>
              </a:rPr>
              <a:t>ث. العنصر الأكثر أهمية هو الطريقة التي يتم فيها ترتيب القيم </a:t>
            </a:r>
            <a:endParaRPr lang="en-US" altLang="en-US" b="1" dirty="0">
              <a:solidFill>
                <a:schemeClr val="bg1"/>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a:extLst>
              <a:ext uri="{FF2B5EF4-FFF2-40B4-BE49-F238E27FC236}">
                <a16:creationId xmlns:a16="http://schemas.microsoft.com/office/drawing/2014/main" id="{90613312-AC58-818E-4068-D0481BFCEDED}"/>
              </a:ext>
            </a:extLst>
          </p:cNvPr>
          <p:cNvSpPr>
            <a:spLocks noGrp="1" noChangeArrowheads="1"/>
          </p:cNvSpPr>
          <p:nvPr>
            <p:ph type="title"/>
          </p:nvPr>
        </p:nvSpPr>
        <p:spPr>
          <a:xfrm>
            <a:off x="0" y="228600"/>
            <a:ext cx="9144000" cy="2438400"/>
          </a:xfrm>
        </p:spPr>
        <p:txBody>
          <a:bodyPr/>
          <a:lstStyle/>
          <a:p>
            <a:pPr eaLnBrk="1" hangingPunct="1">
              <a:defRPr/>
            </a:pPr>
            <a:r>
              <a:rPr kumimoji="0" lang="ar-JO" sz="4400" b="1" i="0"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فهم كيفية عمل القرارات الأخلاقية:        عنصر إبساتيف</a:t>
            </a:r>
            <a:endParaRPr lang="en-US" dirty="0">
              <a:ea typeface="+mj-ea"/>
            </a:endParaRPr>
          </a:p>
        </p:txBody>
      </p:sp>
      <p:sp>
        <p:nvSpPr>
          <p:cNvPr id="8195" name="Text Box 3">
            <a:extLst>
              <a:ext uri="{FF2B5EF4-FFF2-40B4-BE49-F238E27FC236}">
                <a16:creationId xmlns:a16="http://schemas.microsoft.com/office/drawing/2014/main" id="{88ADE649-9DF6-F606-EBFC-CE262FF39EAF}"/>
              </a:ext>
            </a:extLst>
          </p:cNvPr>
          <p:cNvSpPr txBox="1">
            <a:spLocks noChangeArrowheads="1"/>
          </p:cNvSpPr>
          <p:nvPr/>
        </p:nvSpPr>
        <p:spPr bwMode="auto">
          <a:xfrm>
            <a:off x="228600" y="3124200"/>
            <a:ext cx="8763000" cy="584775"/>
          </a:xfrm>
          <a:prstGeom prst="rect">
            <a:avLst/>
          </a:prstGeom>
          <a:noFill/>
          <a:ln>
            <a:noFill/>
          </a:ln>
          <a:effectLst>
            <a:outerShdw blurRad="63500" dist="38099" dir="2700000" algn="ctr" rotWithShape="0">
              <a:srgbClr val="000000">
                <a:alpha val="74997"/>
              </a:srgbClr>
            </a:outerShdw>
          </a:effectLst>
        </p:spPr>
        <p:txBody>
          <a:bodyPr>
            <a:spAutoFit/>
          </a:bodyPr>
          <a:lstStyle>
            <a:lvl1pPr marL="609600" indent="-609600"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algn="r" rtl="1" eaLnBrk="1" hangingPunct="1">
              <a:spcBef>
                <a:spcPct val="50000"/>
              </a:spcBef>
              <a:defRPr/>
            </a:pPr>
            <a:r>
              <a:rPr lang="ar-JO" altLang="x-none" sz="3200" b="1" dirty="0">
                <a:solidFill>
                  <a:schemeClr val="bg1"/>
                </a:solidFill>
              </a:rPr>
              <a:t>ج. من المحتمل أن تكون أي قيمتين متناقضتين</a:t>
            </a:r>
            <a:endParaRPr lang="en-US" altLang="x-none" sz="3200" b="1" dirty="0">
              <a:solidFill>
                <a:schemeClr val="bg1"/>
              </a:solidFill>
            </a:endParaRPr>
          </a:p>
        </p:txBody>
      </p:sp>
      <p:pic>
        <p:nvPicPr>
          <p:cNvPr id="29699" name="Picture 4" descr="41dxmmnb5NL">
            <a:extLst>
              <a:ext uri="{FF2B5EF4-FFF2-40B4-BE49-F238E27FC236}">
                <a16:creationId xmlns:a16="http://schemas.microsoft.com/office/drawing/2014/main" id="{0561F9AF-2FB3-1032-3155-A30C98EDC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1" r="17999"/>
          <a:stretch>
            <a:fillRect/>
          </a:stretch>
        </p:blipFill>
        <p:spPr bwMode="auto">
          <a:xfrm>
            <a:off x="7242175" y="3886200"/>
            <a:ext cx="19018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8989</TotalTime>
  <Words>2003</Words>
  <Application>Microsoft Office PowerPoint</Application>
  <PresentationFormat>On-screen Show (4:3)</PresentationFormat>
  <Paragraphs>216</Paragraphs>
  <Slides>65</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MS PGothic</vt:lpstr>
      <vt:lpstr>Arial</vt:lpstr>
      <vt:lpstr>Calibri</vt:lpstr>
      <vt:lpstr>Times New Roman</vt:lpstr>
      <vt:lpstr>Wingdings</vt:lpstr>
      <vt:lpstr>Default Design</vt:lpstr>
      <vt:lpstr>Orbit</vt:lpstr>
      <vt:lpstr>PowerPoint Presentation</vt:lpstr>
      <vt:lpstr>PowerPoint Presentation</vt:lpstr>
      <vt:lpstr>PowerPoint Presentation</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2. فهم كيفية عمل القرارات الأخلاقية:        عنصر إبساتيف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النظرات العالمية at BibleStudyDownloads.org</vt:lpstr>
    </vt:vector>
  </TitlesOfParts>
  <Manager/>
  <Company>EAST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Ethics</dc:title>
  <dc:subject/>
  <dc:creator>Lewis Winkler</dc:creator>
  <cp:keywords/>
  <dc:description/>
  <cp:lastModifiedBy>Rami Jwainat</cp:lastModifiedBy>
  <cp:revision>376</cp:revision>
  <dcterms:created xsi:type="dcterms:W3CDTF">2008-04-22T20:27:24Z</dcterms:created>
  <dcterms:modified xsi:type="dcterms:W3CDTF">2024-04-13T19:58:09Z</dcterms:modified>
  <cp:category/>
</cp:coreProperties>
</file>